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3"/>
  </p:sldMasterIdLst>
  <p:sldIdLst>
    <p:sldId id="256" r:id="rId4"/>
    <p:sldId id="263" r:id="rId5"/>
    <p:sldId id="258" r:id="rId6"/>
    <p:sldId id="259" r:id="rId7"/>
    <p:sldId id="271" r:id="rId8"/>
    <p:sldId id="277" r:id="rId9"/>
    <p:sldId id="262" r:id="rId10"/>
    <p:sldId id="275" r:id="rId11"/>
    <p:sldId id="261" r:id="rId12"/>
    <p:sldId id="268" r:id="rId13"/>
    <p:sldId id="274" r:id="rId14"/>
    <p:sldId id="280" r:id="rId15"/>
    <p:sldId id="281" r:id="rId16"/>
    <p:sldId id="282" r:id="rId17"/>
    <p:sldId id="283" r:id="rId18"/>
    <p:sldId id="264" r:id="rId19"/>
    <p:sldId id="279"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ISSEN Robin" initials="DR" lastIdx="0" clrIdx="0">
    <p:extLst>
      <p:ext uri="{19B8F6BF-5375-455C-9EA6-DF929625EA0E}">
        <p15:presenceInfo xmlns:p15="http://schemas.microsoft.com/office/powerpoint/2012/main" userId="S-1-5-21-2106544897-886448618-425154211-110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397E0307-B85C-446A-8EF0-0407D435D787}"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a:p>
        </p:txBody>
      </p:sp>
    </p:spTree>
    <p:extLst>
      <p:ext uri="{BB962C8B-B14F-4D97-AF65-F5344CB8AC3E}">
        <p14:creationId xmlns:p14="http://schemas.microsoft.com/office/powerpoint/2010/main" val="378359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0EF52CC-F3D9-41D4-BCE4-C208E61A3F31}"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a:p>
        </p:txBody>
      </p:sp>
    </p:spTree>
    <p:extLst>
      <p:ext uri="{BB962C8B-B14F-4D97-AF65-F5344CB8AC3E}">
        <p14:creationId xmlns:p14="http://schemas.microsoft.com/office/powerpoint/2010/main" val="310581418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0EF52CC-F3D9-41D4-BCE4-C208E61A3F31}"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539117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0EF52CC-F3D9-41D4-BCE4-C208E61A3F31}"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a:p>
        </p:txBody>
      </p:sp>
    </p:spTree>
    <p:extLst>
      <p:ext uri="{BB962C8B-B14F-4D97-AF65-F5344CB8AC3E}">
        <p14:creationId xmlns:p14="http://schemas.microsoft.com/office/powerpoint/2010/main" val="265752501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0EF52CC-F3D9-41D4-BCE4-C208E61A3F31}"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112139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0EF52CC-F3D9-41D4-BCE4-C208E61A3F31}"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a:p>
        </p:txBody>
      </p:sp>
    </p:spTree>
    <p:extLst>
      <p:ext uri="{BB962C8B-B14F-4D97-AF65-F5344CB8AC3E}">
        <p14:creationId xmlns:p14="http://schemas.microsoft.com/office/powerpoint/2010/main" val="12506665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3CFE2CC-454D-4466-AC55-B86DA0A87BAE}"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a:p>
        </p:txBody>
      </p:sp>
    </p:spTree>
    <p:extLst>
      <p:ext uri="{BB962C8B-B14F-4D97-AF65-F5344CB8AC3E}">
        <p14:creationId xmlns:p14="http://schemas.microsoft.com/office/powerpoint/2010/main" val="4018246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647B1BF-4039-460D-A637-65428CBD720E}"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a:p>
        </p:txBody>
      </p:sp>
    </p:spTree>
    <p:extLst>
      <p:ext uri="{BB962C8B-B14F-4D97-AF65-F5344CB8AC3E}">
        <p14:creationId xmlns:p14="http://schemas.microsoft.com/office/powerpoint/2010/main" val="138962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AAA39ACE-9343-4EBE-B5CA-AEA240A1DC53}"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a:p>
        </p:txBody>
      </p:sp>
    </p:spTree>
    <p:extLst>
      <p:ext uri="{BB962C8B-B14F-4D97-AF65-F5344CB8AC3E}">
        <p14:creationId xmlns:p14="http://schemas.microsoft.com/office/powerpoint/2010/main" val="57261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9A00F7B-89C5-4DF7-A309-6263220147D4}"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a:p>
        </p:txBody>
      </p:sp>
    </p:spTree>
    <p:extLst>
      <p:ext uri="{BB962C8B-B14F-4D97-AF65-F5344CB8AC3E}">
        <p14:creationId xmlns:p14="http://schemas.microsoft.com/office/powerpoint/2010/main" val="2034338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449C95DE-FD64-4606-AE61-EC1136867CC6}"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a:p>
        </p:txBody>
      </p:sp>
    </p:spTree>
    <p:extLst>
      <p:ext uri="{BB962C8B-B14F-4D97-AF65-F5344CB8AC3E}">
        <p14:creationId xmlns:p14="http://schemas.microsoft.com/office/powerpoint/2010/main" val="1631519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DEB0BBD-30FE-4CF1-900A-0C45149F8AF8}" type="datetimeFigureOut">
              <a:rPr lang="en-US" smtClean="0"/>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a:p>
        </p:txBody>
      </p:sp>
    </p:spTree>
    <p:extLst>
      <p:ext uri="{BB962C8B-B14F-4D97-AF65-F5344CB8AC3E}">
        <p14:creationId xmlns:p14="http://schemas.microsoft.com/office/powerpoint/2010/main" val="308148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B91A5F7F-3E81-4C65-A4D1-CB62D5B9DB91}" type="datetimeFigureOut">
              <a:rPr lang="en-US" smtClean="0"/>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a:p>
        </p:txBody>
      </p:sp>
    </p:spTree>
    <p:extLst>
      <p:ext uri="{BB962C8B-B14F-4D97-AF65-F5344CB8AC3E}">
        <p14:creationId xmlns:p14="http://schemas.microsoft.com/office/powerpoint/2010/main" val="272576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CC86-1672-4627-AEFE-EC5485C73905}" type="datetimeFigureOut">
              <a:rPr lang="en-US" smtClean="0"/>
              <a:t>4/23/2024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a:p>
        </p:txBody>
      </p:sp>
    </p:spTree>
    <p:extLst>
      <p:ext uri="{BB962C8B-B14F-4D97-AF65-F5344CB8AC3E}">
        <p14:creationId xmlns:p14="http://schemas.microsoft.com/office/powerpoint/2010/main" val="420420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CDCB01F-D966-4C62-B900-0BE008A90C98}"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a:p>
        </p:txBody>
      </p:sp>
    </p:spTree>
    <p:extLst>
      <p:ext uri="{BB962C8B-B14F-4D97-AF65-F5344CB8AC3E}">
        <p14:creationId xmlns:p14="http://schemas.microsoft.com/office/powerpoint/2010/main" val="1307555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a:p>
        </p:txBody>
      </p:sp>
      <p:sp>
        <p:nvSpPr>
          <p:cNvPr id="5" name="Date Placeholder 4"/>
          <p:cNvSpPr>
            <a:spLocks noGrp="1"/>
          </p:cNvSpPr>
          <p:nvPr>
            <p:ph type="dt" sz="half" idx="10"/>
          </p:nvPr>
        </p:nvSpPr>
        <p:spPr/>
        <p:txBody>
          <a:bodyPr/>
          <a:lstStyle/>
          <a:p>
            <a:fld id="{5E73A0EA-7DC7-4964-BB97-B173EF3B859A}" type="datetimeFigureOut">
              <a:rPr lang="en-US" smtClean="0"/>
              <a:t>4/23/2024</a:t>
            </a:fld>
            <a:endParaRPr lang="en-US"/>
          </a:p>
        </p:txBody>
      </p:sp>
    </p:spTree>
    <p:extLst>
      <p:ext uri="{BB962C8B-B14F-4D97-AF65-F5344CB8AC3E}">
        <p14:creationId xmlns:p14="http://schemas.microsoft.com/office/powerpoint/2010/main" val="68894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EF52CC-F3D9-41D4-BCE4-C208E61A3F31}" type="datetimeFigureOut">
              <a:rPr lang="en-US" smtClean="0"/>
              <a:t>4/23/2024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a:t>
            </a:fld>
            <a:endParaRPr lang="en-US"/>
          </a:p>
        </p:txBody>
      </p:sp>
    </p:spTree>
    <p:extLst>
      <p:ext uri="{BB962C8B-B14F-4D97-AF65-F5344CB8AC3E}">
        <p14:creationId xmlns:p14="http://schemas.microsoft.com/office/powerpoint/2010/main" val="21037966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amur.be/" TargetMode="External"/><Relationship Id="rId2" Type="http://schemas.openxmlformats.org/officeDocument/2006/relationships/hyperlink" Target="http://www.inscription.elections.fgov.be/"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elections.fgov.be/sites/2024.elections.fgov.be/files/inline-files/ELECT_Instructions_CommInscript.2024_F.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C99EF4-5D83-4361-B374-539E1F7F809F}"/>
              </a:ext>
            </a:extLst>
          </p:cNvPr>
          <p:cNvSpPr>
            <a:spLocks noGrp="1"/>
          </p:cNvSpPr>
          <p:nvPr>
            <p:ph type="ctrTitle"/>
          </p:nvPr>
        </p:nvSpPr>
        <p:spPr>
          <a:xfrm>
            <a:off x="758092" y="3073984"/>
            <a:ext cx="8862646" cy="1646302"/>
          </a:xfrm>
        </p:spPr>
        <p:txBody>
          <a:bodyPr/>
          <a:lstStyle/>
          <a:p>
            <a:pPr algn="l"/>
            <a:r>
              <a:rPr lang="fr-BE"/>
              <a:t>Droit de vote des personnes étrangères en 2024: </a:t>
            </a:r>
            <a:br>
              <a:rPr lang="fr-BE"/>
            </a:br>
            <a:r>
              <a:rPr lang="fr-BE"/>
              <a:t>qui est </a:t>
            </a:r>
            <a:r>
              <a:rPr lang="fr-BE" err="1"/>
              <a:t>concerné·e</a:t>
            </a:r>
            <a:r>
              <a:rPr lang="fr-BE"/>
              <a:t> ?</a:t>
            </a:r>
          </a:p>
        </p:txBody>
      </p:sp>
      <p:sp>
        <p:nvSpPr>
          <p:cNvPr id="3" name="Sous-titre 2">
            <a:extLst>
              <a:ext uri="{FF2B5EF4-FFF2-40B4-BE49-F238E27FC236}">
                <a16:creationId xmlns:a16="http://schemas.microsoft.com/office/drawing/2014/main" id="{97DA5EC7-7FDF-4EB0-9109-4AC531C68ED3}"/>
              </a:ext>
            </a:extLst>
          </p:cNvPr>
          <p:cNvSpPr>
            <a:spLocks noGrp="1"/>
          </p:cNvSpPr>
          <p:nvPr>
            <p:ph type="subTitle" idx="1"/>
          </p:nvPr>
        </p:nvSpPr>
        <p:spPr>
          <a:xfrm>
            <a:off x="1906953" y="4994031"/>
            <a:ext cx="7367049" cy="153701"/>
          </a:xfrm>
        </p:spPr>
        <p:txBody>
          <a:bodyPr>
            <a:normAutofit fontScale="25000" lnSpcReduction="20000"/>
          </a:bodyPr>
          <a:lstStyle/>
          <a:p>
            <a:endParaRPr lang="fr-BE"/>
          </a:p>
        </p:txBody>
      </p:sp>
      <p:pic>
        <p:nvPicPr>
          <p:cNvPr id="5" name="Image 4">
            <a:extLst>
              <a:ext uri="{FF2B5EF4-FFF2-40B4-BE49-F238E27FC236}">
                <a16:creationId xmlns:a16="http://schemas.microsoft.com/office/drawing/2014/main" id="{B2AB3C76-2D77-4DC3-B677-D97A8DA3A1F9}"/>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4" name="Image 3">
            <a:extLst>
              <a:ext uri="{FF2B5EF4-FFF2-40B4-BE49-F238E27FC236}">
                <a16:creationId xmlns:a16="http://schemas.microsoft.com/office/drawing/2014/main" id="{7463005B-B973-494C-9DFE-251D7F48F7AD}"/>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2686156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6FBF4-02F0-4989-A4AB-37D01EFC782B}"/>
              </a:ext>
            </a:extLst>
          </p:cNvPr>
          <p:cNvSpPr>
            <a:spLocks noGrp="1"/>
          </p:cNvSpPr>
          <p:nvPr>
            <p:ph type="title"/>
          </p:nvPr>
        </p:nvSpPr>
        <p:spPr>
          <a:xfrm>
            <a:off x="677334" y="609600"/>
            <a:ext cx="8596668" cy="1320800"/>
          </a:xfrm>
        </p:spPr>
        <p:txBody>
          <a:bodyPr>
            <a:normAutofit fontScale="90000"/>
          </a:bodyPr>
          <a:lstStyle/>
          <a:p>
            <a:r>
              <a:rPr lang="fr-FR" b="1"/>
              <a:t>Elections Communales</a:t>
            </a:r>
            <a:br>
              <a:rPr lang="fr-BE" b="1"/>
            </a:br>
            <a:r>
              <a:rPr lang="fr-BE" b="1" err="1"/>
              <a:t>Ressortissant·e</a:t>
            </a:r>
            <a:r>
              <a:rPr lang="fr-BE" b="1"/>
              <a:t> </a:t>
            </a:r>
            <a:r>
              <a:rPr lang="fr-FR" b="1"/>
              <a:t>étranger</a:t>
            </a:r>
            <a:r>
              <a:rPr lang="fr-BE" b="1"/>
              <a:t>·ère</a:t>
            </a:r>
            <a:r>
              <a:rPr lang="fr-FR" b="1"/>
              <a:t> </a:t>
            </a:r>
            <a:r>
              <a:rPr lang="fr-FR" b="1">
                <a:solidFill>
                  <a:schemeClr val="bg1"/>
                </a:solidFill>
                <a:highlight>
                  <a:srgbClr val="000080"/>
                </a:highlight>
              </a:rPr>
              <a:t>UE</a:t>
            </a:r>
            <a:r>
              <a:rPr lang="fr-FR" b="1"/>
              <a:t> </a:t>
            </a:r>
            <a:br>
              <a:rPr lang="fr-FR" b="1"/>
            </a:br>
            <a:r>
              <a:rPr lang="fr-FR" b="1"/>
              <a:t>Vérification des conditions d’inscription</a:t>
            </a:r>
            <a:br>
              <a:rPr lang="fr-BE" b="1"/>
            </a:br>
            <a:endParaRPr lang="fr-BE"/>
          </a:p>
        </p:txBody>
      </p:sp>
      <p:sp>
        <p:nvSpPr>
          <p:cNvPr id="3" name="Espace réservé du contenu 2">
            <a:extLst>
              <a:ext uri="{FF2B5EF4-FFF2-40B4-BE49-F238E27FC236}">
                <a16:creationId xmlns:a16="http://schemas.microsoft.com/office/drawing/2014/main" id="{325BCD6F-AF90-4145-8CE5-ECD0EF763BA4}"/>
              </a:ext>
            </a:extLst>
          </p:cNvPr>
          <p:cNvSpPr>
            <a:spLocks noGrp="1"/>
          </p:cNvSpPr>
          <p:nvPr>
            <p:ph idx="1"/>
          </p:nvPr>
        </p:nvSpPr>
        <p:spPr>
          <a:xfrm>
            <a:off x="677334" y="2266463"/>
            <a:ext cx="8596668" cy="3981938"/>
          </a:xfrm>
        </p:spPr>
        <p:txBody>
          <a:bodyPr>
            <a:normAutofit fontScale="92500" lnSpcReduction="20000"/>
          </a:bodyPr>
          <a:lstStyle/>
          <a:p>
            <a:pPr marL="0" indent="0">
              <a:buNone/>
            </a:pPr>
            <a:r>
              <a:rPr lang="fr-BE"/>
              <a:t>(1)	Avoir la nationalité d’un des 26 pays de l’union européenne (27 sauf la Belgique) </a:t>
            </a:r>
          </a:p>
          <a:p>
            <a:pPr marL="0" indent="0">
              <a:buNone/>
            </a:pPr>
            <a:r>
              <a:rPr lang="fr-BE"/>
              <a:t>	(Allemagne, Autriche, Bulgarie, Chypre, Croatie, Danemark, Espagne, Estonie, 	Finlande, France, Grèce, Hongrie, Irlande, Italie, Lettonie, Lituanie, 	Luxembourg, Malte, Pays-Bas, Pologne, Portugal, République Tchèque, Roumanie, 	Slovaquie, Slovénie, Suède)</a:t>
            </a:r>
          </a:p>
          <a:p>
            <a:pPr marL="0" indent="0">
              <a:buNone/>
            </a:pPr>
            <a:r>
              <a:rPr lang="fr-BE"/>
              <a:t>(2)	Avoir minimum 18 ans le jour de l’élection</a:t>
            </a:r>
          </a:p>
          <a:p>
            <a:pPr marL="0" indent="0">
              <a:buNone/>
            </a:pPr>
            <a:r>
              <a:rPr lang="fr-BE"/>
              <a:t>(3)	Être </a:t>
            </a:r>
            <a:r>
              <a:rPr lang="fr-BE" err="1"/>
              <a:t>inscrit·e</a:t>
            </a:r>
            <a:r>
              <a:rPr lang="fr-BE"/>
              <a:t> dans les registres de la population d’une commune belge</a:t>
            </a:r>
          </a:p>
          <a:p>
            <a:pPr marL="0" indent="0">
              <a:buNone/>
            </a:pPr>
            <a:r>
              <a:rPr lang="fr-BE"/>
              <a:t>(4)	Document d’identité : copie</a:t>
            </a:r>
          </a:p>
          <a:p>
            <a:pPr marL="0" indent="0">
              <a:buNone/>
            </a:pPr>
            <a:r>
              <a:rPr lang="fr-BE"/>
              <a:t>(5)	Pas de déchéance électorale postérieure au 12/10/2024</a:t>
            </a:r>
          </a:p>
          <a:p>
            <a:pPr marL="0" indent="0">
              <a:buNone/>
            </a:pPr>
            <a:r>
              <a:rPr lang="fr-BE"/>
              <a:t>(6)	</a:t>
            </a:r>
            <a:r>
              <a:rPr lang="fr-BE">
                <a:solidFill>
                  <a:srgbClr val="FF0000"/>
                </a:solidFill>
              </a:rPr>
              <a:t>Date limite pour la demande d’inscription : 31 juillet 2024 *</a:t>
            </a:r>
          </a:p>
          <a:p>
            <a:pPr marL="0" indent="0">
              <a:buNone/>
            </a:pPr>
            <a:endParaRPr lang="fr-BE" sz="1700" i="1"/>
          </a:p>
          <a:p>
            <a:pPr marL="0" indent="0">
              <a:buNone/>
            </a:pPr>
            <a:r>
              <a:rPr lang="fr-BE" sz="1700" i="1"/>
              <a:t>* Les </a:t>
            </a:r>
            <a:r>
              <a:rPr lang="fr-BE" sz="1700" i="1" err="1"/>
              <a:t>électeur·rice</a:t>
            </a:r>
            <a:r>
              <a:rPr lang="fr-BE" sz="1700" err="1"/>
              <a:t>·</a:t>
            </a:r>
            <a:r>
              <a:rPr lang="fr-BE" sz="1700" i="1" err="1"/>
              <a:t>s</a:t>
            </a:r>
            <a:r>
              <a:rPr lang="fr-BE" sz="1700" i="1"/>
              <a:t> déjà </a:t>
            </a:r>
            <a:r>
              <a:rPr lang="fr-BE" sz="1700" i="1" err="1"/>
              <a:t>inscrit·e·s</a:t>
            </a:r>
            <a:r>
              <a:rPr lang="fr-BE" sz="1700" i="1"/>
              <a:t> pour ce type de scrutin ne doivent plus refaire la démarche d’inscription sauf en cas de radiation d’office ou rayé pour l’étranger</a:t>
            </a:r>
          </a:p>
          <a:p>
            <a:pPr marL="0" indent="0">
              <a:buNone/>
            </a:pPr>
            <a:endParaRPr lang="fr-BE" sz="1700" i="1"/>
          </a:p>
        </p:txBody>
      </p:sp>
      <p:pic>
        <p:nvPicPr>
          <p:cNvPr id="4" name="Image 3">
            <a:extLst>
              <a:ext uri="{FF2B5EF4-FFF2-40B4-BE49-F238E27FC236}">
                <a16:creationId xmlns:a16="http://schemas.microsoft.com/office/drawing/2014/main" id="{AEC4D76B-42AC-40C9-A714-44EFE82E06DB}"/>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49636998-8D8E-4DD3-9380-F93DECC5C399}"/>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1615055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6FBF4-02F0-4989-A4AB-37D01EFC782B}"/>
              </a:ext>
            </a:extLst>
          </p:cNvPr>
          <p:cNvSpPr>
            <a:spLocks noGrp="1"/>
          </p:cNvSpPr>
          <p:nvPr>
            <p:ph type="title"/>
          </p:nvPr>
        </p:nvSpPr>
        <p:spPr>
          <a:xfrm>
            <a:off x="677334" y="609600"/>
            <a:ext cx="8596668" cy="1320800"/>
          </a:xfrm>
        </p:spPr>
        <p:txBody>
          <a:bodyPr>
            <a:normAutofit fontScale="90000"/>
          </a:bodyPr>
          <a:lstStyle/>
          <a:p>
            <a:r>
              <a:rPr lang="fr-FR" b="1"/>
              <a:t>Elections Communales</a:t>
            </a:r>
            <a:br>
              <a:rPr lang="fr-BE" b="1"/>
            </a:br>
            <a:r>
              <a:rPr lang="fr-BE" b="1" err="1"/>
              <a:t>Ressortissant·e</a:t>
            </a:r>
            <a:r>
              <a:rPr lang="fr-BE" b="1"/>
              <a:t> </a:t>
            </a:r>
            <a:r>
              <a:rPr lang="fr-FR" b="1"/>
              <a:t>étranger</a:t>
            </a:r>
            <a:r>
              <a:rPr lang="fr-BE" b="1"/>
              <a:t>·ère</a:t>
            </a:r>
            <a:r>
              <a:rPr lang="fr-FR" b="1"/>
              <a:t> </a:t>
            </a:r>
            <a:r>
              <a:rPr lang="fr-FR" b="1">
                <a:solidFill>
                  <a:schemeClr val="bg1"/>
                </a:solidFill>
                <a:highlight>
                  <a:srgbClr val="800000"/>
                </a:highlight>
              </a:rPr>
              <a:t>hors UE </a:t>
            </a:r>
            <a:br>
              <a:rPr lang="fr-FR" b="1"/>
            </a:br>
            <a:r>
              <a:rPr lang="fr-FR" b="1"/>
              <a:t>Vérification des conditions d’inscription</a:t>
            </a:r>
            <a:br>
              <a:rPr lang="fr-BE" b="1"/>
            </a:br>
            <a:endParaRPr lang="fr-BE"/>
          </a:p>
        </p:txBody>
      </p:sp>
      <p:sp>
        <p:nvSpPr>
          <p:cNvPr id="3" name="Espace réservé du contenu 2">
            <a:extLst>
              <a:ext uri="{FF2B5EF4-FFF2-40B4-BE49-F238E27FC236}">
                <a16:creationId xmlns:a16="http://schemas.microsoft.com/office/drawing/2014/main" id="{325BCD6F-AF90-4145-8CE5-ECD0EF763BA4}"/>
              </a:ext>
            </a:extLst>
          </p:cNvPr>
          <p:cNvSpPr>
            <a:spLocks noGrp="1"/>
          </p:cNvSpPr>
          <p:nvPr>
            <p:ph idx="1"/>
          </p:nvPr>
        </p:nvSpPr>
        <p:spPr>
          <a:xfrm>
            <a:off x="677334" y="2407639"/>
            <a:ext cx="8596668" cy="3724713"/>
          </a:xfrm>
        </p:spPr>
        <p:txBody>
          <a:bodyPr>
            <a:normAutofit lnSpcReduction="10000"/>
          </a:bodyPr>
          <a:lstStyle/>
          <a:p>
            <a:pPr marL="0" indent="0">
              <a:buNone/>
            </a:pPr>
            <a:r>
              <a:rPr lang="fr-BE"/>
              <a:t>(1)  Avoir la nationalité d’un pays hors UE (pays tiers) </a:t>
            </a:r>
          </a:p>
          <a:p>
            <a:pPr marL="0" indent="0">
              <a:buNone/>
            </a:pPr>
            <a:r>
              <a:rPr lang="fr-BE"/>
              <a:t>(2)  Avoir minimum 18 ans le jour de l’élection</a:t>
            </a:r>
          </a:p>
          <a:p>
            <a:pPr marL="0" indent="0">
              <a:buNone/>
            </a:pPr>
            <a:r>
              <a:rPr lang="fr-BE"/>
              <a:t>(3)	Être </a:t>
            </a:r>
            <a:r>
              <a:rPr lang="fr-BE" err="1"/>
              <a:t>inscrit·e</a:t>
            </a:r>
            <a:r>
              <a:rPr lang="fr-BE"/>
              <a:t> dans les registres de la population d’une commune belge</a:t>
            </a:r>
          </a:p>
          <a:p>
            <a:pPr marL="0" indent="0">
              <a:buNone/>
            </a:pPr>
            <a:r>
              <a:rPr lang="fr-BE"/>
              <a:t>(4)	Document d’identité : copie</a:t>
            </a:r>
          </a:p>
          <a:p>
            <a:pPr marL="0" indent="0">
              <a:buNone/>
            </a:pPr>
            <a:r>
              <a:rPr lang="fr-BE"/>
              <a:t>(5)	Pas de déchéance électorale postérieure au 12/10/2024</a:t>
            </a:r>
          </a:p>
          <a:p>
            <a:pPr marL="0" indent="0">
              <a:buNone/>
            </a:pPr>
            <a:r>
              <a:rPr lang="fr-BE"/>
              <a:t>(6)	5 ans de résidence ininterrompue en Belgique couvert par un séjour légal</a:t>
            </a:r>
          </a:p>
          <a:p>
            <a:pPr marL="0" indent="0">
              <a:buNone/>
            </a:pPr>
            <a:r>
              <a:rPr lang="fr-BE"/>
              <a:t>(7)	</a:t>
            </a:r>
            <a:r>
              <a:rPr lang="fr-BE">
                <a:solidFill>
                  <a:srgbClr val="FF0000"/>
                </a:solidFill>
              </a:rPr>
              <a:t>Date limite pour la demande d’inscription : 31 juillet 2024 *</a:t>
            </a:r>
          </a:p>
          <a:p>
            <a:pPr marL="0" indent="0">
              <a:buNone/>
            </a:pPr>
            <a:endParaRPr lang="fr-BE"/>
          </a:p>
          <a:p>
            <a:pPr marL="0" indent="0">
              <a:buNone/>
            </a:pPr>
            <a:r>
              <a:rPr lang="fr-BE" sz="1700" i="1"/>
              <a:t>* Les </a:t>
            </a:r>
            <a:r>
              <a:rPr lang="fr-BE" sz="1700" i="1" err="1"/>
              <a:t>électeur·rice</a:t>
            </a:r>
            <a:r>
              <a:rPr lang="fr-BE" sz="1700" err="1"/>
              <a:t>·</a:t>
            </a:r>
            <a:r>
              <a:rPr lang="fr-BE" sz="1700" i="1" err="1"/>
              <a:t>s</a:t>
            </a:r>
            <a:r>
              <a:rPr lang="fr-BE" sz="1700" i="1"/>
              <a:t> déjà </a:t>
            </a:r>
            <a:r>
              <a:rPr lang="fr-BE" sz="1700" i="1" err="1"/>
              <a:t>inscrit·e·s</a:t>
            </a:r>
            <a:r>
              <a:rPr lang="fr-BE" sz="1700" i="1"/>
              <a:t> pour ce type de scrutin ne doivent plus refaire la démarche d’inscription sauf en cas de radiation d’office ou rayé pour l’étranger</a:t>
            </a:r>
          </a:p>
          <a:p>
            <a:pPr marL="0" indent="0">
              <a:buNone/>
            </a:pPr>
            <a:endParaRPr lang="fr-BE" sz="1700" i="1"/>
          </a:p>
        </p:txBody>
      </p:sp>
      <p:pic>
        <p:nvPicPr>
          <p:cNvPr id="4" name="Image 3">
            <a:extLst>
              <a:ext uri="{FF2B5EF4-FFF2-40B4-BE49-F238E27FC236}">
                <a16:creationId xmlns:a16="http://schemas.microsoft.com/office/drawing/2014/main" id="{01FB7407-DF2E-400B-96A6-BD9E472E2AC2}"/>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45D60372-8067-4288-AFB0-9D47A0CBC666}"/>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1290776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6FBF4-02F0-4989-A4AB-37D01EFC782B}"/>
              </a:ext>
            </a:extLst>
          </p:cNvPr>
          <p:cNvSpPr>
            <a:spLocks noGrp="1"/>
          </p:cNvSpPr>
          <p:nvPr>
            <p:ph type="title"/>
          </p:nvPr>
        </p:nvSpPr>
        <p:spPr>
          <a:xfrm>
            <a:off x="677334" y="609600"/>
            <a:ext cx="8596668" cy="1320800"/>
          </a:xfrm>
        </p:spPr>
        <p:txBody>
          <a:bodyPr>
            <a:normAutofit fontScale="90000"/>
          </a:bodyPr>
          <a:lstStyle/>
          <a:p>
            <a:r>
              <a:rPr lang="fr-FR" b="1"/>
              <a:t>Elections Communales</a:t>
            </a:r>
            <a:br>
              <a:rPr lang="fr-BE" b="1"/>
            </a:br>
            <a:r>
              <a:rPr lang="fr-BE" b="1" err="1"/>
              <a:t>Ressortissant·e</a:t>
            </a:r>
            <a:r>
              <a:rPr lang="fr-BE" b="1"/>
              <a:t> </a:t>
            </a:r>
            <a:r>
              <a:rPr lang="fr-FR" b="1"/>
              <a:t>étranger</a:t>
            </a:r>
            <a:r>
              <a:rPr lang="fr-BE" b="1"/>
              <a:t>·ère</a:t>
            </a:r>
            <a:r>
              <a:rPr lang="fr-FR" b="1"/>
              <a:t> </a:t>
            </a:r>
            <a:r>
              <a:rPr lang="fr-FR" b="1">
                <a:solidFill>
                  <a:schemeClr val="bg1"/>
                </a:solidFill>
                <a:highlight>
                  <a:srgbClr val="800000"/>
                </a:highlight>
              </a:rPr>
              <a:t>hors UE </a:t>
            </a:r>
            <a:br>
              <a:rPr lang="fr-FR" b="1"/>
            </a:br>
            <a:r>
              <a:rPr lang="fr-FR" b="1"/>
              <a:t>Vérification des conditions d’inscription</a:t>
            </a:r>
            <a:br>
              <a:rPr lang="fr-BE" b="1"/>
            </a:br>
            <a:endParaRPr lang="fr-BE"/>
          </a:p>
        </p:txBody>
      </p:sp>
      <p:sp>
        <p:nvSpPr>
          <p:cNvPr id="3" name="Espace réservé du contenu 2">
            <a:extLst>
              <a:ext uri="{FF2B5EF4-FFF2-40B4-BE49-F238E27FC236}">
                <a16:creationId xmlns:a16="http://schemas.microsoft.com/office/drawing/2014/main" id="{325BCD6F-AF90-4145-8CE5-ECD0EF763BA4}"/>
              </a:ext>
            </a:extLst>
          </p:cNvPr>
          <p:cNvSpPr>
            <a:spLocks noGrp="1"/>
          </p:cNvSpPr>
          <p:nvPr>
            <p:ph idx="1"/>
          </p:nvPr>
        </p:nvSpPr>
        <p:spPr>
          <a:xfrm>
            <a:off x="677334" y="2407639"/>
            <a:ext cx="8596668" cy="3724713"/>
          </a:xfrm>
        </p:spPr>
        <p:txBody>
          <a:bodyPr>
            <a:normAutofit lnSpcReduction="10000"/>
          </a:bodyPr>
          <a:lstStyle/>
          <a:p>
            <a:pPr marL="0" indent="0">
              <a:buNone/>
            </a:pPr>
            <a:r>
              <a:rPr lang="fr-BE"/>
              <a:t>	</a:t>
            </a:r>
            <a:r>
              <a:rPr lang="fr-BE" b="1" u="sng"/>
              <a:t>5 ans de résidence ininterrompue en Belgique couvert par un séjour légal</a:t>
            </a:r>
          </a:p>
          <a:p>
            <a:pPr>
              <a:buFontTx/>
              <a:buChar char="-"/>
            </a:pPr>
            <a:r>
              <a:rPr lang="fr-BE"/>
              <a:t>Ne pas avoir été radié d’office dans les 5 ans 	précédents la demande d’inscription</a:t>
            </a:r>
          </a:p>
          <a:p>
            <a:pPr>
              <a:buFontTx/>
              <a:buChar char="-"/>
            </a:pPr>
            <a:endParaRPr lang="fr-BE"/>
          </a:p>
          <a:p>
            <a:pPr>
              <a:buFontTx/>
              <a:buChar char="-"/>
            </a:pPr>
            <a:r>
              <a:rPr lang="fr-BE"/>
              <a:t>Ne pas avoir été rayé pour l’étranger dans les 5 ans précédents la demande d’inscription</a:t>
            </a:r>
          </a:p>
          <a:p>
            <a:pPr>
              <a:buFontTx/>
              <a:buChar char="-"/>
            </a:pPr>
            <a:endParaRPr lang="fr-BE"/>
          </a:p>
          <a:p>
            <a:r>
              <a:rPr lang="fr-BE"/>
              <a:t>OQT :</a:t>
            </a:r>
            <a:r>
              <a:rPr lang="fr-FR"/>
              <a:t> La délivrance d’un ordre de quitter le territoire (OQT) met fin au séjour du non Belge hors Union </a:t>
            </a:r>
            <a:r>
              <a:rPr lang="fr-BE"/>
              <a:t>européenne. </a:t>
            </a:r>
            <a:r>
              <a:rPr lang="fr-FR"/>
              <a:t>Si par la suite, il est à nouveau admis ou autorisé à séjourner sur le territoire, il n’est pas tenu compte des périodes de séjour antérieures à la délivrance de l’OQT.</a:t>
            </a:r>
            <a:endParaRPr lang="fr-BE"/>
          </a:p>
          <a:p>
            <a:pPr>
              <a:buFontTx/>
              <a:buChar char="-"/>
            </a:pPr>
            <a:endParaRPr lang="fr-BE"/>
          </a:p>
          <a:p>
            <a:pPr marL="0" indent="0">
              <a:buNone/>
            </a:pPr>
            <a:endParaRPr lang="fr-BE" sz="1700" i="1"/>
          </a:p>
        </p:txBody>
      </p:sp>
      <p:pic>
        <p:nvPicPr>
          <p:cNvPr id="4" name="Image 3">
            <a:extLst>
              <a:ext uri="{FF2B5EF4-FFF2-40B4-BE49-F238E27FC236}">
                <a16:creationId xmlns:a16="http://schemas.microsoft.com/office/drawing/2014/main" id="{01FB7407-DF2E-400B-96A6-BD9E472E2AC2}"/>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45D60372-8067-4288-AFB0-9D47A0CBC666}"/>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3451806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6FBF4-02F0-4989-A4AB-37D01EFC782B}"/>
              </a:ext>
            </a:extLst>
          </p:cNvPr>
          <p:cNvSpPr>
            <a:spLocks noGrp="1"/>
          </p:cNvSpPr>
          <p:nvPr>
            <p:ph type="title"/>
          </p:nvPr>
        </p:nvSpPr>
        <p:spPr>
          <a:xfrm>
            <a:off x="677334" y="609600"/>
            <a:ext cx="8596668" cy="1320800"/>
          </a:xfrm>
        </p:spPr>
        <p:txBody>
          <a:bodyPr>
            <a:normAutofit fontScale="90000"/>
          </a:bodyPr>
          <a:lstStyle/>
          <a:p>
            <a:r>
              <a:rPr lang="fr-FR" b="1"/>
              <a:t>Elections Communales</a:t>
            </a:r>
            <a:br>
              <a:rPr lang="fr-BE" b="1"/>
            </a:br>
            <a:r>
              <a:rPr lang="fr-BE" b="1" err="1"/>
              <a:t>Ressortissant·e</a:t>
            </a:r>
            <a:r>
              <a:rPr lang="fr-BE" b="1"/>
              <a:t> </a:t>
            </a:r>
            <a:r>
              <a:rPr lang="fr-FR" b="1"/>
              <a:t>étranger</a:t>
            </a:r>
            <a:r>
              <a:rPr lang="fr-BE" b="1"/>
              <a:t>·ère</a:t>
            </a:r>
            <a:r>
              <a:rPr lang="fr-FR" b="1"/>
              <a:t> </a:t>
            </a:r>
            <a:r>
              <a:rPr lang="fr-FR" b="1">
                <a:solidFill>
                  <a:schemeClr val="bg1"/>
                </a:solidFill>
                <a:highlight>
                  <a:srgbClr val="800000"/>
                </a:highlight>
              </a:rPr>
              <a:t>hors UE </a:t>
            </a:r>
            <a:br>
              <a:rPr lang="fr-FR" b="1"/>
            </a:br>
            <a:r>
              <a:rPr lang="fr-FR" b="1"/>
              <a:t>Vérification des conditions d’inscription</a:t>
            </a:r>
            <a:br>
              <a:rPr lang="fr-BE" b="1"/>
            </a:br>
            <a:endParaRPr lang="fr-BE"/>
          </a:p>
        </p:txBody>
      </p:sp>
      <p:sp>
        <p:nvSpPr>
          <p:cNvPr id="3" name="Espace réservé du contenu 2">
            <a:extLst>
              <a:ext uri="{FF2B5EF4-FFF2-40B4-BE49-F238E27FC236}">
                <a16:creationId xmlns:a16="http://schemas.microsoft.com/office/drawing/2014/main" id="{325BCD6F-AF90-4145-8CE5-ECD0EF763BA4}"/>
              </a:ext>
            </a:extLst>
          </p:cNvPr>
          <p:cNvSpPr>
            <a:spLocks noGrp="1"/>
          </p:cNvSpPr>
          <p:nvPr>
            <p:ph idx="1"/>
          </p:nvPr>
        </p:nvSpPr>
        <p:spPr>
          <a:xfrm>
            <a:off x="677334" y="2407639"/>
            <a:ext cx="8596668" cy="4450361"/>
          </a:xfrm>
        </p:spPr>
        <p:txBody>
          <a:bodyPr>
            <a:normAutofit/>
          </a:bodyPr>
          <a:lstStyle/>
          <a:p>
            <a:pPr marL="0" indent="0">
              <a:buNone/>
            </a:pPr>
            <a:r>
              <a:rPr lang="fr-BE"/>
              <a:t>	</a:t>
            </a:r>
            <a:r>
              <a:rPr lang="fr-BE" b="1" u="sng"/>
              <a:t>5 ans de séjour légal : Titres ?</a:t>
            </a:r>
          </a:p>
          <a:p>
            <a:r>
              <a:rPr lang="fr-BE"/>
              <a:t>- Carte A / SÉJOUR LIMITÉ </a:t>
            </a:r>
          </a:p>
          <a:p>
            <a:r>
              <a:rPr lang="fr-FR"/>
              <a:t>- </a:t>
            </a:r>
            <a:r>
              <a:rPr lang="fr-BE"/>
              <a:t>Carte B / SÉJOUR ILLIMITÉ </a:t>
            </a:r>
          </a:p>
          <a:p>
            <a:r>
              <a:rPr lang="fr-BE"/>
              <a:t>- Carte K / ÉTABLISSEMENT (anciennement Carte C)</a:t>
            </a:r>
          </a:p>
          <a:p>
            <a:r>
              <a:rPr lang="fr-FR"/>
              <a:t>- </a:t>
            </a:r>
            <a:r>
              <a:rPr lang="fr-BE"/>
              <a:t>Carte </a:t>
            </a:r>
            <a:r>
              <a:rPr lang="fr-FR"/>
              <a:t>L / RÉSIDENT DE LONGUE DURÉE – UE </a:t>
            </a:r>
            <a:r>
              <a:rPr lang="fr-BE"/>
              <a:t>(anciennement Carte D)</a:t>
            </a:r>
          </a:p>
          <a:p>
            <a:r>
              <a:rPr lang="fr-FR"/>
              <a:t>- Carte F / MEMBRE FAMILLE UE ART 10 DIR 2004/38/CE</a:t>
            </a:r>
          </a:p>
          <a:p>
            <a:r>
              <a:rPr lang="fr-FR"/>
              <a:t>- Carte F+ / MEMBRE FAMILLE UE ART 20 DIR 2004/38/CE</a:t>
            </a:r>
          </a:p>
          <a:p>
            <a:r>
              <a:rPr lang="fr-FR"/>
              <a:t>-</a:t>
            </a:r>
            <a:r>
              <a:rPr lang="fr-BE"/>
              <a:t> Carte H / CARTE BLEUE EUROPÉENNE</a:t>
            </a:r>
          </a:p>
          <a:p>
            <a:r>
              <a:rPr lang="fr-BE"/>
              <a:t>- Carte I / ICT</a:t>
            </a:r>
          </a:p>
          <a:p>
            <a:r>
              <a:rPr lang="fr-BE"/>
              <a:t>- Carte J / MOBILE ICT</a:t>
            </a:r>
          </a:p>
          <a:p>
            <a:r>
              <a:rPr lang="fr-BE"/>
              <a:t>- Carte M / ARTICLE 50 TEU</a:t>
            </a:r>
          </a:p>
          <a:p>
            <a:pPr marL="0" indent="0">
              <a:buNone/>
            </a:pPr>
            <a:endParaRPr lang="fr-BE" sz="1700" i="1"/>
          </a:p>
        </p:txBody>
      </p:sp>
      <p:pic>
        <p:nvPicPr>
          <p:cNvPr id="4" name="Image 3">
            <a:extLst>
              <a:ext uri="{FF2B5EF4-FFF2-40B4-BE49-F238E27FC236}">
                <a16:creationId xmlns:a16="http://schemas.microsoft.com/office/drawing/2014/main" id="{01FB7407-DF2E-400B-96A6-BD9E472E2AC2}"/>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45D60372-8067-4288-AFB0-9D47A0CBC666}"/>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3856815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6FBF4-02F0-4989-A4AB-37D01EFC782B}"/>
              </a:ext>
            </a:extLst>
          </p:cNvPr>
          <p:cNvSpPr>
            <a:spLocks noGrp="1"/>
          </p:cNvSpPr>
          <p:nvPr>
            <p:ph type="title"/>
          </p:nvPr>
        </p:nvSpPr>
        <p:spPr>
          <a:xfrm>
            <a:off x="677334" y="609600"/>
            <a:ext cx="8596668" cy="1320800"/>
          </a:xfrm>
        </p:spPr>
        <p:txBody>
          <a:bodyPr>
            <a:normAutofit fontScale="90000"/>
          </a:bodyPr>
          <a:lstStyle/>
          <a:p>
            <a:r>
              <a:rPr lang="fr-FR" b="1"/>
              <a:t>Elections Communales</a:t>
            </a:r>
            <a:br>
              <a:rPr lang="fr-BE" b="1"/>
            </a:br>
            <a:r>
              <a:rPr lang="fr-BE" b="1" err="1"/>
              <a:t>Ressortissant·e</a:t>
            </a:r>
            <a:r>
              <a:rPr lang="fr-BE" b="1"/>
              <a:t> </a:t>
            </a:r>
            <a:r>
              <a:rPr lang="fr-FR" b="1"/>
              <a:t>étranger</a:t>
            </a:r>
            <a:r>
              <a:rPr lang="fr-BE" b="1"/>
              <a:t>·ère</a:t>
            </a:r>
            <a:r>
              <a:rPr lang="fr-FR" b="1"/>
              <a:t> </a:t>
            </a:r>
            <a:r>
              <a:rPr lang="fr-FR" b="1">
                <a:solidFill>
                  <a:schemeClr val="bg1"/>
                </a:solidFill>
                <a:highlight>
                  <a:srgbClr val="800000"/>
                </a:highlight>
              </a:rPr>
              <a:t>hors UE </a:t>
            </a:r>
            <a:br>
              <a:rPr lang="fr-FR" b="1"/>
            </a:br>
            <a:r>
              <a:rPr lang="fr-FR" b="1"/>
              <a:t>Vérification des conditions d’inscription</a:t>
            </a:r>
            <a:br>
              <a:rPr lang="fr-BE" b="1"/>
            </a:br>
            <a:endParaRPr lang="fr-BE"/>
          </a:p>
        </p:txBody>
      </p:sp>
      <p:sp>
        <p:nvSpPr>
          <p:cNvPr id="3" name="Espace réservé du contenu 2">
            <a:extLst>
              <a:ext uri="{FF2B5EF4-FFF2-40B4-BE49-F238E27FC236}">
                <a16:creationId xmlns:a16="http://schemas.microsoft.com/office/drawing/2014/main" id="{325BCD6F-AF90-4145-8CE5-ECD0EF763BA4}"/>
              </a:ext>
            </a:extLst>
          </p:cNvPr>
          <p:cNvSpPr>
            <a:spLocks noGrp="1"/>
          </p:cNvSpPr>
          <p:nvPr>
            <p:ph idx="1"/>
          </p:nvPr>
        </p:nvSpPr>
        <p:spPr>
          <a:xfrm>
            <a:off x="677334" y="2407639"/>
            <a:ext cx="8596668" cy="4450361"/>
          </a:xfrm>
        </p:spPr>
        <p:txBody>
          <a:bodyPr>
            <a:normAutofit fontScale="85000" lnSpcReduction="10000"/>
          </a:bodyPr>
          <a:lstStyle/>
          <a:p>
            <a:pPr marL="0" indent="0">
              <a:buNone/>
            </a:pPr>
            <a:r>
              <a:rPr lang="fr-BE"/>
              <a:t>	</a:t>
            </a:r>
            <a:r>
              <a:rPr lang="fr-BE" b="1" u="sng"/>
              <a:t>5 ans de séjour légal :  Documents ?</a:t>
            </a:r>
          </a:p>
          <a:p>
            <a:pPr marL="0" indent="0">
              <a:buNone/>
            </a:pPr>
            <a:endParaRPr lang="fr-BE" b="1" u="sng"/>
          </a:p>
          <a:p>
            <a:r>
              <a:rPr lang="fr-BE"/>
              <a:t>- Annexe 15 (sauf celles délivrées à des étrangers ayant la qualité de 	travailleurs frontaliers)</a:t>
            </a:r>
          </a:p>
          <a:p>
            <a:r>
              <a:rPr lang="fr-FR"/>
              <a:t>- </a:t>
            </a:r>
            <a:r>
              <a:rPr lang="fr-BE"/>
              <a:t>Annexe 19 Ter (</a:t>
            </a:r>
            <a:r>
              <a:rPr lang="fr-FR"/>
              <a:t>seulement si l’annexe 19ter a ensuite mené à la délivrance d’une carte F)</a:t>
            </a:r>
          </a:p>
          <a:p>
            <a:r>
              <a:rPr lang="fr-BE"/>
              <a:t>- </a:t>
            </a:r>
            <a:r>
              <a:rPr lang="fr-FR"/>
              <a:t>Annexe 49 : attestation délivrée aux étrangers venant en Belgique pour y travailler après qu’ils ont obtenu une décision positive et en attendant leur carte A, H, I ou J. Elle est aussi délivrée dans le cadre d’un renouvellement de ces séjours</a:t>
            </a:r>
            <a:endParaRPr lang="fr-BE"/>
          </a:p>
          <a:p>
            <a:r>
              <a:rPr lang="fr-FR"/>
              <a:t>- Annexe 51 : document provisoire de séjour délivré si le ressortissant d’un pays tiers n’est plus autorisé au travail par l’autorité régionale compétente et lorsque la durée de validité de sa carte A arrivé à échéance durant le délai de 90 jours dont dispose l’intéressé pour trouver un autre </a:t>
            </a:r>
            <a:r>
              <a:rPr lang="fr-BE"/>
              <a:t>emploi.</a:t>
            </a:r>
            <a:endParaRPr lang="fr-FR"/>
          </a:p>
          <a:p>
            <a:r>
              <a:rPr lang="fr-FR"/>
              <a:t>- Annexe 56 : attestation délivrée dans l’attente d’une décision aux étrangers ayant déposé une demande en tant que bénéficiaires de l’accord de retrait (cf. Brexit). Leur séjour est couvert par ce document dans l’attente d’une décision et leur carte (M).</a:t>
            </a:r>
            <a:endParaRPr lang="fr-BE" sz="1700" i="1"/>
          </a:p>
        </p:txBody>
      </p:sp>
      <p:pic>
        <p:nvPicPr>
          <p:cNvPr id="4" name="Image 3">
            <a:extLst>
              <a:ext uri="{FF2B5EF4-FFF2-40B4-BE49-F238E27FC236}">
                <a16:creationId xmlns:a16="http://schemas.microsoft.com/office/drawing/2014/main" id="{01FB7407-DF2E-400B-96A6-BD9E472E2AC2}"/>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45D60372-8067-4288-AFB0-9D47A0CBC666}"/>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1644379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6FBF4-02F0-4989-A4AB-37D01EFC782B}"/>
              </a:ext>
            </a:extLst>
          </p:cNvPr>
          <p:cNvSpPr>
            <a:spLocks noGrp="1"/>
          </p:cNvSpPr>
          <p:nvPr>
            <p:ph type="title"/>
          </p:nvPr>
        </p:nvSpPr>
        <p:spPr>
          <a:xfrm>
            <a:off x="677334" y="609600"/>
            <a:ext cx="8596668" cy="1320800"/>
          </a:xfrm>
        </p:spPr>
        <p:txBody>
          <a:bodyPr>
            <a:normAutofit fontScale="90000"/>
          </a:bodyPr>
          <a:lstStyle/>
          <a:p>
            <a:r>
              <a:rPr lang="fr-FR" b="1"/>
              <a:t>Elections Communales</a:t>
            </a:r>
            <a:br>
              <a:rPr lang="fr-BE" b="1"/>
            </a:br>
            <a:r>
              <a:rPr lang="fr-BE" b="1" err="1"/>
              <a:t>Ressortissant·e</a:t>
            </a:r>
            <a:r>
              <a:rPr lang="fr-BE" b="1"/>
              <a:t> </a:t>
            </a:r>
            <a:r>
              <a:rPr lang="fr-FR" b="1"/>
              <a:t>étranger</a:t>
            </a:r>
            <a:r>
              <a:rPr lang="fr-BE" b="1"/>
              <a:t>·ère</a:t>
            </a:r>
            <a:r>
              <a:rPr lang="fr-FR" b="1"/>
              <a:t> </a:t>
            </a:r>
            <a:r>
              <a:rPr lang="fr-FR" b="1">
                <a:solidFill>
                  <a:schemeClr val="bg1"/>
                </a:solidFill>
                <a:highlight>
                  <a:srgbClr val="800000"/>
                </a:highlight>
              </a:rPr>
              <a:t>hors UE </a:t>
            </a:r>
            <a:br>
              <a:rPr lang="fr-FR" b="1"/>
            </a:br>
            <a:r>
              <a:rPr lang="fr-FR" b="1"/>
              <a:t>Vérification des conditions d’inscription</a:t>
            </a:r>
            <a:br>
              <a:rPr lang="fr-BE" b="1"/>
            </a:br>
            <a:endParaRPr lang="fr-BE"/>
          </a:p>
        </p:txBody>
      </p:sp>
      <p:sp>
        <p:nvSpPr>
          <p:cNvPr id="3" name="Espace réservé du contenu 2">
            <a:extLst>
              <a:ext uri="{FF2B5EF4-FFF2-40B4-BE49-F238E27FC236}">
                <a16:creationId xmlns:a16="http://schemas.microsoft.com/office/drawing/2014/main" id="{325BCD6F-AF90-4145-8CE5-ECD0EF763BA4}"/>
              </a:ext>
            </a:extLst>
          </p:cNvPr>
          <p:cNvSpPr>
            <a:spLocks noGrp="1"/>
          </p:cNvSpPr>
          <p:nvPr>
            <p:ph idx="1"/>
          </p:nvPr>
        </p:nvSpPr>
        <p:spPr>
          <a:xfrm>
            <a:off x="677334" y="2407639"/>
            <a:ext cx="8596668" cy="4450361"/>
          </a:xfrm>
        </p:spPr>
        <p:txBody>
          <a:bodyPr>
            <a:normAutofit/>
          </a:bodyPr>
          <a:lstStyle/>
          <a:p>
            <a:pPr marL="0" indent="0">
              <a:buNone/>
            </a:pPr>
            <a:r>
              <a:rPr lang="fr-BE"/>
              <a:t>	</a:t>
            </a:r>
            <a:r>
              <a:rPr lang="fr-BE" b="1" u="sng"/>
              <a:t>5 ans de séjour légal :  </a:t>
            </a:r>
            <a:r>
              <a:rPr lang="fr-BE" b="1" u="sng" err="1"/>
              <a:t>A.I.ou</a:t>
            </a:r>
            <a:r>
              <a:rPr lang="fr-BE" b="1" u="sng"/>
              <a:t> Annexe 35 ?</a:t>
            </a:r>
          </a:p>
          <a:p>
            <a:pPr marL="0" indent="0">
              <a:buNone/>
            </a:pPr>
            <a:endParaRPr lang="fr-BE" b="1" u="sng"/>
          </a:p>
          <a:p>
            <a:r>
              <a:rPr lang="fr-BE"/>
              <a:t>Attestation d’immatriculation (carte orange) </a:t>
            </a:r>
            <a:r>
              <a:rPr lang="fr-FR"/>
              <a:t>est un document de séjour couvrant le séjour sur le territoire du Royaume d’un non Belge hors Union européenne dans l’attente d’une décision définitive de la part du Ministre ou de son délégué (l’Office des Etrangers) sur sa demande de séjour. Un non Belge hors Union européenne n’en est pas pour autant admis ou autorisé au séjour.</a:t>
            </a:r>
            <a:endParaRPr lang="fr-BE"/>
          </a:p>
          <a:p>
            <a:r>
              <a:rPr lang="fr-BE"/>
              <a:t>Annexe 35 : </a:t>
            </a:r>
            <a:r>
              <a:rPr lang="fr-FR"/>
              <a:t>L’annexe 35 est un « document spécial de séjour » qui peut être délivré aussi longtemps qu’une procédure de recours est en cours auprès du Conseil du Contentieux des Etrangers.</a:t>
            </a:r>
            <a:endParaRPr lang="fr-BE"/>
          </a:p>
        </p:txBody>
      </p:sp>
      <p:pic>
        <p:nvPicPr>
          <p:cNvPr id="4" name="Image 3">
            <a:extLst>
              <a:ext uri="{FF2B5EF4-FFF2-40B4-BE49-F238E27FC236}">
                <a16:creationId xmlns:a16="http://schemas.microsoft.com/office/drawing/2014/main" id="{01FB7407-DF2E-400B-96A6-BD9E472E2AC2}"/>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45D60372-8067-4288-AFB0-9D47A0CBC666}"/>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876951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F60F53-C3ED-4E8A-844D-B724969AC5DC}"/>
              </a:ext>
            </a:extLst>
          </p:cNvPr>
          <p:cNvSpPr>
            <a:spLocks noGrp="1"/>
          </p:cNvSpPr>
          <p:nvPr>
            <p:ph type="title"/>
          </p:nvPr>
        </p:nvSpPr>
        <p:spPr/>
        <p:txBody>
          <a:bodyPr/>
          <a:lstStyle/>
          <a:p>
            <a:r>
              <a:rPr lang="fr-BE"/>
              <a:t>Quelques chiffres pour la Ville de Namur</a:t>
            </a:r>
          </a:p>
        </p:txBody>
      </p:sp>
      <p:sp>
        <p:nvSpPr>
          <p:cNvPr id="3" name="Espace réservé du contenu 2">
            <a:extLst>
              <a:ext uri="{FF2B5EF4-FFF2-40B4-BE49-F238E27FC236}">
                <a16:creationId xmlns:a16="http://schemas.microsoft.com/office/drawing/2014/main" id="{95C20B56-2C21-4E61-86B7-3EEF5F84899A}"/>
              </a:ext>
            </a:extLst>
          </p:cNvPr>
          <p:cNvSpPr>
            <a:spLocks noGrp="1"/>
          </p:cNvSpPr>
          <p:nvPr>
            <p:ph idx="1"/>
          </p:nvPr>
        </p:nvSpPr>
        <p:spPr>
          <a:xfrm>
            <a:off x="677334" y="1468072"/>
            <a:ext cx="8596668" cy="5025007"/>
          </a:xfrm>
        </p:spPr>
        <p:txBody>
          <a:bodyPr>
            <a:normAutofit fontScale="70000" lnSpcReduction="20000"/>
          </a:bodyPr>
          <a:lstStyle/>
          <a:p>
            <a:pPr algn="ctr"/>
            <a:r>
              <a:rPr lang="fr-BE" b="1" u="sng"/>
              <a:t>Nombre d’</a:t>
            </a:r>
            <a:r>
              <a:rPr lang="fr-BE" b="1" u="sng" err="1"/>
              <a:t>inscrit·e·s</a:t>
            </a:r>
            <a:r>
              <a:rPr lang="fr-BE" b="1" u="sng"/>
              <a:t> pour les élections européennes </a:t>
            </a:r>
          </a:p>
          <a:p>
            <a:pPr marL="0" indent="0">
              <a:buNone/>
            </a:pPr>
            <a:r>
              <a:rPr lang="fr-BE"/>
              <a:t>1994 : 			69 </a:t>
            </a:r>
            <a:r>
              <a:rPr lang="fr-BE" err="1"/>
              <a:t>inscrit·e·s</a:t>
            </a:r>
            <a:r>
              <a:rPr lang="fr-BE"/>
              <a:t> </a:t>
            </a:r>
          </a:p>
          <a:p>
            <a:pPr marL="0" indent="0">
              <a:buNone/>
            </a:pPr>
            <a:r>
              <a:rPr lang="fr-BE"/>
              <a:t>1999 : 			262 </a:t>
            </a:r>
            <a:r>
              <a:rPr lang="fr-BE" err="1"/>
              <a:t>inscrit·e·s</a:t>
            </a:r>
            <a:r>
              <a:rPr lang="fr-BE"/>
              <a:t> </a:t>
            </a:r>
          </a:p>
          <a:p>
            <a:pPr marL="0" indent="0">
              <a:buNone/>
            </a:pPr>
            <a:r>
              <a:rPr lang="fr-BE"/>
              <a:t>2004 : 			224 </a:t>
            </a:r>
            <a:r>
              <a:rPr lang="fr-BE" err="1"/>
              <a:t>inscrit·e·s</a:t>
            </a:r>
            <a:r>
              <a:rPr lang="fr-BE"/>
              <a:t> </a:t>
            </a:r>
          </a:p>
          <a:p>
            <a:pPr marL="0" indent="0">
              <a:buNone/>
            </a:pPr>
            <a:r>
              <a:rPr lang="fr-BE"/>
              <a:t>2009 : 			160 </a:t>
            </a:r>
            <a:r>
              <a:rPr lang="fr-BE" err="1"/>
              <a:t>inscrit·e·s</a:t>
            </a:r>
            <a:r>
              <a:rPr lang="fr-BE"/>
              <a:t> </a:t>
            </a:r>
          </a:p>
          <a:p>
            <a:pPr marL="0" indent="0">
              <a:buNone/>
            </a:pPr>
            <a:r>
              <a:rPr lang="fr-BE"/>
              <a:t>2014 :			136 </a:t>
            </a:r>
            <a:r>
              <a:rPr lang="fr-BE" err="1"/>
              <a:t>inscrit·e·s</a:t>
            </a:r>
            <a:r>
              <a:rPr lang="fr-BE"/>
              <a:t> </a:t>
            </a:r>
          </a:p>
          <a:p>
            <a:pPr marL="0" indent="0">
              <a:buNone/>
            </a:pPr>
            <a:r>
              <a:rPr lang="fr-BE"/>
              <a:t>2019 : 			47 </a:t>
            </a:r>
            <a:r>
              <a:rPr lang="fr-BE" err="1"/>
              <a:t>inscrit·e·s</a:t>
            </a:r>
            <a:r>
              <a:rPr lang="fr-BE"/>
              <a:t> </a:t>
            </a:r>
          </a:p>
          <a:p>
            <a:pPr algn="ctr"/>
            <a:r>
              <a:rPr lang="fr-BE" b="1" u="sng"/>
              <a:t>Nombre d’inscrits pour les élections communales (locales)</a:t>
            </a:r>
          </a:p>
          <a:p>
            <a:pPr marL="0" indent="0">
              <a:buNone/>
            </a:pPr>
            <a:r>
              <a:rPr lang="fr-BE" err="1"/>
              <a:t>Ressortissant·e·s</a:t>
            </a:r>
            <a:r>
              <a:rPr lang="fr-BE"/>
              <a:t> de l’Union européenne :</a:t>
            </a:r>
          </a:p>
          <a:p>
            <a:pPr marL="0" indent="0">
              <a:buNone/>
            </a:pPr>
            <a:r>
              <a:rPr lang="fr-BE"/>
              <a:t>2000 : 			538 </a:t>
            </a:r>
            <a:r>
              <a:rPr lang="fr-BE" err="1"/>
              <a:t>inscrit·e·s</a:t>
            </a:r>
            <a:r>
              <a:rPr lang="fr-BE"/>
              <a:t> </a:t>
            </a:r>
          </a:p>
          <a:p>
            <a:pPr marL="0" indent="0">
              <a:buNone/>
            </a:pPr>
            <a:r>
              <a:rPr lang="fr-BE"/>
              <a:t>2006 : 			211 </a:t>
            </a:r>
            <a:r>
              <a:rPr lang="fr-BE" err="1"/>
              <a:t>inscrit·e·s</a:t>
            </a:r>
            <a:r>
              <a:rPr lang="fr-BE"/>
              <a:t> </a:t>
            </a:r>
          </a:p>
          <a:p>
            <a:pPr marL="0" indent="0">
              <a:buNone/>
            </a:pPr>
            <a:r>
              <a:rPr lang="fr-BE"/>
              <a:t>2012 : 			194 </a:t>
            </a:r>
            <a:r>
              <a:rPr lang="fr-BE" err="1"/>
              <a:t>inscrit·e·s</a:t>
            </a:r>
            <a:r>
              <a:rPr lang="fr-BE"/>
              <a:t> </a:t>
            </a:r>
          </a:p>
          <a:p>
            <a:pPr marL="0" indent="0">
              <a:buNone/>
            </a:pPr>
            <a:r>
              <a:rPr lang="fr-BE"/>
              <a:t>2018 : 			131 </a:t>
            </a:r>
            <a:r>
              <a:rPr lang="fr-BE" err="1"/>
              <a:t>inscrit·e·s</a:t>
            </a:r>
            <a:r>
              <a:rPr lang="fr-BE"/>
              <a:t>  </a:t>
            </a:r>
          </a:p>
          <a:p>
            <a:pPr marL="0" indent="0">
              <a:buNone/>
            </a:pPr>
            <a:r>
              <a:rPr lang="fr-BE" err="1"/>
              <a:t>Ressortissant·e·s</a:t>
            </a:r>
            <a:r>
              <a:rPr lang="fr-BE"/>
              <a:t> extracommunautaires (hors union européennes) (pays Tiers)</a:t>
            </a:r>
          </a:p>
          <a:p>
            <a:pPr marL="0" indent="0">
              <a:buNone/>
            </a:pPr>
            <a:r>
              <a:rPr lang="fr-BE"/>
              <a:t>2006 : 			105 </a:t>
            </a:r>
            <a:r>
              <a:rPr lang="fr-BE" err="1"/>
              <a:t>inscrit·e·s</a:t>
            </a:r>
            <a:r>
              <a:rPr lang="fr-BE"/>
              <a:t> </a:t>
            </a:r>
          </a:p>
          <a:p>
            <a:pPr marL="0" indent="0">
              <a:buNone/>
            </a:pPr>
            <a:r>
              <a:rPr lang="fr-BE"/>
              <a:t>2012 : 			235 </a:t>
            </a:r>
            <a:r>
              <a:rPr lang="fr-BE" err="1"/>
              <a:t>inscrit·e·s</a:t>
            </a:r>
            <a:r>
              <a:rPr lang="fr-BE"/>
              <a:t> </a:t>
            </a:r>
          </a:p>
          <a:p>
            <a:pPr marL="0" indent="0">
              <a:buNone/>
            </a:pPr>
            <a:r>
              <a:rPr lang="fr-BE"/>
              <a:t>2018 :			187 </a:t>
            </a:r>
            <a:r>
              <a:rPr lang="fr-BE" err="1"/>
              <a:t>inscrit·e·s</a:t>
            </a:r>
            <a:r>
              <a:rPr lang="fr-BE"/>
              <a:t> </a:t>
            </a:r>
          </a:p>
          <a:p>
            <a:pPr marL="0" indent="0">
              <a:buNone/>
            </a:pPr>
            <a:endParaRPr lang="fr-BE"/>
          </a:p>
          <a:p>
            <a:pPr marL="0" indent="0">
              <a:buNone/>
            </a:pPr>
            <a:endParaRPr lang="fr-BE"/>
          </a:p>
          <a:p>
            <a:pPr marL="0" indent="0">
              <a:buNone/>
            </a:pPr>
            <a:endParaRPr lang="fr-BE"/>
          </a:p>
          <a:p>
            <a:pPr marL="0" indent="0">
              <a:buNone/>
            </a:pPr>
            <a:endParaRPr lang="fr-BE"/>
          </a:p>
        </p:txBody>
      </p:sp>
      <p:pic>
        <p:nvPicPr>
          <p:cNvPr id="4" name="Image 3">
            <a:extLst>
              <a:ext uri="{FF2B5EF4-FFF2-40B4-BE49-F238E27FC236}">
                <a16:creationId xmlns:a16="http://schemas.microsoft.com/office/drawing/2014/main" id="{79E2F962-738D-48D0-8C75-D265F3F4FDC4}"/>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EBA2271D-AFEB-497C-9416-14CFB78F8391}"/>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219781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70AFDA-F7ED-4EFF-8602-52C048EB526F}"/>
              </a:ext>
            </a:extLst>
          </p:cNvPr>
          <p:cNvSpPr>
            <a:spLocks noGrp="1"/>
          </p:cNvSpPr>
          <p:nvPr>
            <p:ph type="title"/>
          </p:nvPr>
        </p:nvSpPr>
        <p:spPr/>
        <p:txBody>
          <a:bodyPr>
            <a:normAutofit/>
          </a:bodyPr>
          <a:lstStyle/>
          <a:p>
            <a:r>
              <a:rPr lang="fr-BE"/>
              <a:t>Informations pratiques:</a:t>
            </a:r>
            <a:br>
              <a:rPr lang="fr-BE"/>
            </a:br>
            <a:endParaRPr lang="fr-BE"/>
          </a:p>
        </p:txBody>
      </p:sp>
      <p:sp>
        <p:nvSpPr>
          <p:cNvPr id="3" name="Espace réservé du contenu 2">
            <a:extLst>
              <a:ext uri="{FF2B5EF4-FFF2-40B4-BE49-F238E27FC236}">
                <a16:creationId xmlns:a16="http://schemas.microsoft.com/office/drawing/2014/main" id="{65EC85E7-8EDD-4507-B2AA-61970597B5CC}"/>
              </a:ext>
            </a:extLst>
          </p:cNvPr>
          <p:cNvSpPr>
            <a:spLocks noGrp="1"/>
          </p:cNvSpPr>
          <p:nvPr>
            <p:ph idx="1"/>
          </p:nvPr>
        </p:nvSpPr>
        <p:spPr>
          <a:xfrm>
            <a:off x="677334" y="1457864"/>
            <a:ext cx="8596668" cy="4583499"/>
          </a:xfrm>
        </p:spPr>
        <p:txBody>
          <a:bodyPr>
            <a:normAutofit/>
          </a:bodyPr>
          <a:lstStyle/>
          <a:p>
            <a:pPr marL="0" indent="0">
              <a:buNone/>
            </a:pPr>
            <a:r>
              <a:rPr lang="fr-BE"/>
              <a:t>Sites Internet:</a:t>
            </a:r>
          </a:p>
          <a:p>
            <a:pPr marL="457200" lvl="1" indent="0">
              <a:buNone/>
            </a:pPr>
            <a:endParaRPr lang="fr-BE"/>
          </a:p>
          <a:p>
            <a:pPr lvl="0"/>
            <a:r>
              <a:rPr lang="fr-BE" b="1"/>
              <a:t>Elections du 13 octobre 2024</a:t>
            </a:r>
          </a:p>
          <a:p>
            <a:pPr lvl="1"/>
            <a:r>
              <a:rPr lang="fr-BE"/>
              <a:t>electionslocales.wallonie.be (formulaire d’inscription et autres infos)</a:t>
            </a:r>
          </a:p>
          <a:p>
            <a:pPr lvl="1"/>
            <a:r>
              <a:rPr lang="fr-BE" u="sng">
                <a:hlinkClick r:id="rId2"/>
              </a:rPr>
              <a:t>www.inscription.elections.fgov.be</a:t>
            </a:r>
            <a:endParaRPr lang="fr-BE"/>
          </a:p>
          <a:p>
            <a:pPr lvl="1"/>
            <a:r>
              <a:rPr lang="fr-BE"/>
              <a:t>Site Internet de la Ville de Namur: </a:t>
            </a:r>
            <a:r>
              <a:rPr lang="fr-BE">
                <a:hlinkClick r:id="rId3"/>
              </a:rPr>
              <a:t>www.namur.be</a:t>
            </a:r>
            <a:r>
              <a:rPr lang="fr-BE"/>
              <a:t> (infos générales sur les élections)</a:t>
            </a:r>
          </a:p>
          <a:p>
            <a:pPr lvl="1"/>
            <a:r>
              <a:rPr lang="fr-BE">
                <a:solidFill>
                  <a:srgbClr val="0070C0"/>
                </a:solidFill>
                <a:hlinkClick r:id="rId4">
                  <a:extLst>
                    <a:ext uri="{A12FA001-AC4F-418D-AE19-62706E023703}">
                      <ahyp:hlinkClr xmlns:ahyp="http://schemas.microsoft.com/office/drawing/2018/hyperlinkcolor" val="tx"/>
                    </a:ext>
                  </a:extLst>
                </a:hlinkClick>
              </a:rPr>
              <a:t>Séjour légal</a:t>
            </a:r>
            <a:endParaRPr lang="fr-BE">
              <a:solidFill>
                <a:srgbClr val="0070C0"/>
              </a:solidFill>
            </a:endParaRPr>
          </a:p>
          <a:p>
            <a:pPr lvl="1"/>
            <a:endParaRPr lang="fr-BE"/>
          </a:p>
          <a:p>
            <a:endParaRPr lang="fr-BE"/>
          </a:p>
        </p:txBody>
      </p:sp>
      <p:pic>
        <p:nvPicPr>
          <p:cNvPr id="4" name="Image 3">
            <a:extLst>
              <a:ext uri="{FF2B5EF4-FFF2-40B4-BE49-F238E27FC236}">
                <a16:creationId xmlns:a16="http://schemas.microsoft.com/office/drawing/2014/main" id="{D9C529C5-0C22-4D14-B25C-3D574646E078}"/>
              </a:ext>
            </a:extLst>
          </p:cNvPr>
          <p:cNvPicPr>
            <a:picLocks noChangeAspect="1"/>
          </p:cNvPicPr>
          <p:nvPr/>
        </p:nvPicPr>
        <p:blipFill>
          <a:blip r:embed="rId5"/>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86D04A6C-6C0C-4E65-9714-4306CF897632}"/>
              </a:ext>
            </a:extLst>
          </p:cNvPr>
          <p:cNvPicPr>
            <a:picLocks noChangeAspect="1"/>
          </p:cNvPicPr>
          <p:nvPr/>
        </p:nvPicPr>
        <p:blipFill>
          <a:blip r:embed="rId6"/>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390229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E42AE-E135-41B7-9D08-6FB9470A782D}"/>
              </a:ext>
            </a:extLst>
          </p:cNvPr>
          <p:cNvSpPr>
            <a:spLocks noGrp="1"/>
          </p:cNvSpPr>
          <p:nvPr>
            <p:ph type="title"/>
          </p:nvPr>
        </p:nvSpPr>
        <p:spPr>
          <a:xfrm>
            <a:off x="1797666" y="2768600"/>
            <a:ext cx="8596668" cy="1320800"/>
          </a:xfrm>
        </p:spPr>
        <p:txBody>
          <a:bodyPr>
            <a:noAutofit/>
          </a:bodyPr>
          <a:lstStyle/>
          <a:p>
            <a:r>
              <a:rPr lang="fr-BE" sz="4400"/>
              <a:t>Quels sont les différents types d’élections ?</a:t>
            </a:r>
          </a:p>
        </p:txBody>
      </p:sp>
      <p:pic>
        <p:nvPicPr>
          <p:cNvPr id="4" name="Image 3">
            <a:extLst>
              <a:ext uri="{FF2B5EF4-FFF2-40B4-BE49-F238E27FC236}">
                <a16:creationId xmlns:a16="http://schemas.microsoft.com/office/drawing/2014/main" id="{59A8325D-BE8C-454A-8D76-84EB0FF7A46C}"/>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33B965AC-0BD4-4066-8AF2-1A17FC12778F}"/>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362358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F77B2F-E4B6-4F38-B23B-48FC0C840C4D}"/>
              </a:ext>
            </a:extLst>
          </p:cNvPr>
          <p:cNvSpPr>
            <a:spLocks noGrp="1"/>
          </p:cNvSpPr>
          <p:nvPr>
            <p:ph type="title"/>
          </p:nvPr>
        </p:nvSpPr>
        <p:spPr/>
        <p:txBody>
          <a:bodyPr>
            <a:normAutofit/>
          </a:bodyPr>
          <a:lstStyle/>
          <a:p>
            <a:r>
              <a:rPr lang="fr-BE" sz="4400"/>
              <a:t>Les élections du 09 juin 2024</a:t>
            </a:r>
          </a:p>
        </p:txBody>
      </p:sp>
      <p:sp>
        <p:nvSpPr>
          <p:cNvPr id="3" name="Espace réservé du contenu 2">
            <a:extLst>
              <a:ext uri="{FF2B5EF4-FFF2-40B4-BE49-F238E27FC236}">
                <a16:creationId xmlns:a16="http://schemas.microsoft.com/office/drawing/2014/main" id="{54062A02-B68F-4D6F-BFB5-EA29F49014C9}"/>
              </a:ext>
            </a:extLst>
          </p:cNvPr>
          <p:cNvSpPr>
            <a:spLocks noGrp="1"/>
          </p:cNvSpPr>
          <p:nvPr>
            <p:ph idx="1"/>
          </p:nvPr>
        </p:nvSpPr>
        <p:spPr/>
        <p:txBody>
          <a:bodyPr/>
          <a:lstStyle/>
          <a:p>
            <a:pPr marL="0" indent="0">
              <a:buNone/>
            </a:pPr>
            <a:r>
              <a:rPr lang="fr-BE" sz="2400" b="1"/>
              <a:t>Les élections de compétences fédérales</a:t>
            </a:r>
          </a:p>
          <a:p>
            <a:pPr marL="0" indent="0">
              <a:buNone/>
            </a:pPr>
            <a:endParaRPr lang="fr-BE" sz="2400" b="1"/>
          </a:p>
          <a:p>
            <a:endParaRPr lang="fr-BE" sz="2400" b="1"/>
          </a:p>
          <a:p>
            <a:r>
              <a:rPr lang="fr-BE" sz="2400">
                <a:highlight>
                  <a:srgbClr val="00FFFF"/>
                </a:highlight>
              </a:rPr>
              <a:t>Élections européennes</a:t>
            </a:r>
          </a:p>
          <a:p>
            <a:r>
              <a:rPr lang="fr-BE" sz="2400"/>
              <a:t>Élections de la Chambre </a:t>
            </a:r>
          </a:p>
          <a:p>
            <a:r>
              <a:rPr lang="fr-BE" sz="2400">
                <a:solidFill>
                  <a:schemeClr val="bg1"/>
                </a:solidFill>
                <a:highlight>
                  <a:srgbClr val="FF00FF"/>
                </a:highlight>
              </a:rPr>
              <a:t>Élections régionales et communautaires</a:t>
            </a:r>
          </a:p>
          <a:p>
            <a:pPr marL="0" indent="0">
              <a:buNone/>
            </a:pPr>
            <a:endParaRPr lang="fr-BE"/>
          </a:p>
        </p:txBody>
      </p:sp>
      <p:pic>
        <p:nvPicPr>
          <p:cNvPr id="4" name="Image 3">
            <a:extLst>
              <a:ext uri="{FF2B5EF4-FFF2-40B4-BE49-F238E27FC236}">
                <a16:creationId xmlns:a16="http://schemas.microsoft.com/office/drawing/2014/main" id="{A76E7D2D-543E-4058-A743-39C545DE25FE}"/>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25635D2B-59F3-4841-B92F-94F038A468AF}"/>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55370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65DFEB-D9EE-435A-AC55-64C529EF5A49}"/>
              </a:ext>
            </a:extLst>
          </p:cNvPr>
          <p:cNvSpPr>
            <a:spLocks noGrp="1"/>
          </p:cNvSpPr>
          <p:nvPr>
            <p:ph type="title"/>
          </p:nvPr>
        </p:nvSpPr>
        <p:spPr/>
        <p:txBody>
          <a:bodyPr>
            <a:normAutofit/>
          </a:bodyPr>
          <a:lstStyle/>
          <a:p>
            <a:r>
              <a:rPr lang="fr-BE" sz="4400"/>
              <a:t>Les élections du 13 octobre 2024</a:t>
            </a:r>
          </a:p>
        </p:txBody>
      </p:sp>
      <p:sp>
        <p:nvSpPr>
          <p:cNvPr id="3" name="Espace réservé du contenu 2">
            <a:extLst>
              <a:ext uri="{FF2B5EF4-FFF2-40B4-BE49-F238E27FC236}">
                <a16:creationId xmlns:a16="http://schemas.microsoft.com/office/drawing/2014/main" id="{9DEABEED-955C-4C61-996A-BA34E712D1C4}"/>
              </a:ext>
            </a:extLst>
          </p:cNvPr>
          <p:cNvSpPr>
            <a:spLocks noGrp="1"/>
          </p:cNvSpPr>
          <p:nvPr>
            <p:ph idx="1"/>
          </p:nvPr>
        </p:nvSpPr>
        <p:spPr/>
        <p:txBody>
          <a:bodyPr>
            <a:normAutofit/>
          </a:bodyPr>
          <a:lstStyle/>
          <a:p>
            <a:pPr marL="0" indent="0">
              <a:buNone/>
            </a:pPr>
            <a:r>
              <a:rPr lang="fr-BE" sz="2400" b="1"/>
              <a:t>Les élections de compétences régionales</a:t>
            </a:r>
          </a:p>
          <a:p>
            <a:pPr marL="0" indent="0">
              <a:buNone/>
            </a:pPr>
            <a:endParaRPr lang="fr-BE" sz="2400" b="1"/>
          </a:p>
          <a:p>
            <a:pPr marL="0" indent="0">
              <a:buNone/>
            </a:pPr>
            <a:endParaRPr lang="fr-BE" sz="2400"/>
          </a:p>
          <a:p>
            <a:pPr marL="0" indent="0">
              <a:buNone/>
            </a:pPr>
            <a:endParaRPr lang="fr-BE" sz="2400"/>
          </a:p>
          <a:p>
            <a:r>
              <a:rPr lang="fr-BE" sz="2400">
                <a:solidFill>
                  <a:schemeClr val="bg1"/>
                </a:solidFill>
                <a:highlight>
                  <a:srgbClr val="008000"/>
                </a:highlight>
              </a:rPr>
              <a:t>Élections provinciales</a:t>
            </a:r>
          </a:p>
          <a:p>
            <a:r>
              <a:rPr lang="fr-BE" sz="2400">
                <a:solidFill>
                  <a:schemeClr val="tx1"/>
                </a:solidFill>
              </a:rPr>
              <a:t>Élections communales (élections locales)</a:t>
            </a:r>
          </a:p>
        </p:txBody>
      </p:sp>
      <p:pic>
        <p:nvPicPr>
          <p:cNvPr id="4" name="Image 3">
            <a:extLst>
              <a:ext uri="{FF2B5EF4-FFF2-40B4-BE49-F238E27FC236}">
                <a16:creationId xmlns:a16="http://schemas.microsoft.com/office/drawing/2014/main" id="{84BC1B3F-28EF-4707-92B6-16D01B994CA3}"/>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69BE7399-0704-42B7-89C6-88185BA120D4}"/>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423005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65DFEB-D9EE-435A-AC55-64C529EF5A49}"/>
              </a:ext>
            </a:extLst>
          </p:cNvPr>
          <p:cNvSpPr>
            <a:spLocks noGrp="1"/>
          </p:cNvSpPr>
          <p:nvPr>
            <p:ph type="title"/>
          </p:nvPr>
        </p:nvSpPr>
        <p:spPr/>
        <p:txBody>
          <a:bodyPr>
            <a:normAutofit/>
          </a:bodyPr>
          <a:lstStyle/>
          <a:p>
            <a:r>
              <a:rPr lang="fr-BE" sz="4400"/>
              <a:t>Les élections du 13 octobre 2024</a:t>
            </a:r>
          </a:p>
        </p:txBody>
      </p:sp>
      <p:sp>
        <p:nvSpPr>
          <p:cNvPr id="3" name="Espace réservé du contenu 2">
            <a:extLst>
              <a:ext uri="{FF2B5EF4-FFF2-40B4-BE49-F238E27FC236}">
                <a16:creationId xmlns:a16="http://schemas.microsoft.com/office/drawing/2014/main" id="{9DEABEED-955C-4C61-996A-BA34E712D1C4}"/>
              </a:ext>
            </a:extLst>
          </p:cNvPr>
          <p:cNvSpPr>
            <a:spLocks noGrp="1"/>
          </p:cNvSpPr>
          <p:nvPr>
            <p:ph idx="1"/>
          </p:nvPr>
        </p:nvSpPr>
        <p:spPr/>
        <p:txBody>
          <a:bodyPr>
            <a:normAutofit/>
          </a:bodyPr>
          <a:lstStyle/>
          <a:p>
            <a:pPr marL="0" indent="0">
              <a:buNone/>
            </a:pPr>
            <a:r>
              <a:rPr lang="fr-BE" sz="2400" b="1"/>
              <a:t>Les élections de compétences régionales</a:t>
            </a:r>
          </a:p>
          <a:p>
            <a:pPr marL="0" indent="0">
              <a:buNone/>
            </a:pPr>
            <a:endParaRPr lang="fr-BE" sz="2400" b="1"/>
          </a:p>
          <a:p>
            <a:pPr marL="0" indent="0">
              <a:buNone/>
            </a:pPr>
            <a:endParaRPr lang="fr-BE" sz="2400"/>
          </a:p>
          <a:p>
            <a:pPr marL="0" indent="0">
              <a:buNone/>
            </a:pPr>
            <a:endParaRPr lang="fr-BE" sz="2400"/>
          </a:p>
          <a:p>
            <a:pPr marL="0" indent="0">
              <a:buNone/>
            </a:pPr>
            <a:endParaRPr lang="fr-BE" sz="2400"/>
          </a:p>
          <a:p>
            <a:r>
              <a:rPr lang="fr-BE" sz="2400">
                <a:solidFill>
                  <a:schemeClr val="tx1"/>
                </a:solidFill>
              </a:rPr>
              <a:t>Élections communales (élections locales)</a:t>
            </a:r>
          </a:p>
        </p:txBody>
      </p:sp>
      <p:sp>
        <p:nvSpPr>
          <p:cNvPr id="4" name="Rectangle : coins arrondis 3">
            <a:extLst>
              <a:ext uri="{FF2B5EF4-FFF2-40B4-BE49-F238E27FC236}">
                <a16:creationId xmlns:a16="http://schemas.microsoft.com/office/drawing/2014/main" id="{B01AFBFB-11E3-466B-9A15-CDA5BD8FB069}"/>
              </a:ext>
            </a:extLst>
          </p:cNvPr>
          <p:cNvSpPr/>
          <p:nvPr/>
        </p:nvSpPr>
        <p:spPr>
          <a:xfrm>
            <a:off x="6256050" y="2637094"/>
            <a:ext cx="3447875" cy="17868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a:t>Possibilité pour les </a:t>
            </a:r>
            <a:r>
              <a:rPr lang="fr-BE" sz="2000" err="1"/>
              <a:t>ressortissant·e·s</a:t>
            </a:r>
            <a:r>
              <a:rPr lang="fr-BE" sz="2000"/>
              <a:t> </a:t>
            </a:r>
            <a:r>
              <a:rPr lang="fr-BE" sz="2000" err="1"/>
              <a:t>étranger·ère·s</a:t>
            </a:r>
            <a:r>
              <a:rPr lang="fr-BE" sz="2000"/>
              <a:t> U.E. et Hors U.E. de s’inscrire</a:t>
            </a:r>
          </a:p>
        </p:txBody>
      </p:sp>
      <p:cxnSp>
        <p:nvCxnSpPr>
          <p:cNvPr id="6" name="Connecteur droit avec flèche 5">
            <a:extLst>
              <a:ext uri="{FF2B5EF4-FFF2-40B4-BE49-F238E27FC236}">
                <a16:creationId xmlns:a16="http://schemas.microsoft.com/office/drawing/2014/main" id="{2B703105-2154-4E3C-AFA8-02DD972D9C6E}"/>
              </a:ext>
            </a:extLst>
          </p:cNvPr>
          <p:cNvCxnSpPr>
            <a:cxnSpLocks/>
          </p:cNvCxnSpPr>
          <p:nvPr/>
        </p:nvCxnSpPr>
        <p:spPr>
          <a:xfrm flipH="1">
            <a:off x="5013822" y="3632433"/>
            <a:ext cx="1082178" cy="816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Image 6">
            <a:extLst>
              <a:ext uri="{FF2B5EF4-FFF2-40B4-BE49-F238E27FC236}">
                <a16:creationId xmlns:a16="http://schemas.microsoft.com/office/drawing/2014/main" id="{9AAB31C5-871B-416B-B05A-FE3D53C555E4}"/>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8" name="Image 7">
            <a:extLst>
              <a:ext uri="{FF2B5EF4-FFF2-40B4-BE49-F238E27FC236}">
                <a16:creationId xmlns:a16="http://schemas.microsoft.com/office/drawing/2014/main" id="{3FED3A5F-25B7-4790-BAEE-4713882B8E72}"/>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256945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65DFEB-D9EE-435A-AC55-64C529EF5A49}"/>
              </a:ext>
            </a:extLst>
          </p:cNvPr>
          <p:cNvSpPr>
            <a:spLocks noGrp="1"/>
          </p:cNvSpPr>
          <p:nvPr>
            <p:ph type="title"/>
          </p:nvPr>
        </p:nvSpPr>
        <p:spPr/>
        <p:txBody>
          <a:bodyPr>
            <a:normAutofit/>
          </a:bodyPr>
          <a:lstStyle/>
          <a:p>
            <a:r>
              <a:rPr lang="fr-BE" sz="4400"/>
              <a:t>Les élections du 13 octobre 2024</a:t>
            </a:r>
          </a:p>
        </p:txBody>
      </p:sp>
      <p:sp>
        <p:nvSpPr>
          <p:cNvPr id="3" name="Espace réservé du contenu 2">
            <a:extLst>
              <a:ext uri="{FF2B5EF4-FFF2-40B4-BE49-F238E27FC236}">
                <a16:creationId xmlns:a16="http://schemas.microsoft.com/office/drawing/2014/main" id="{9DEABEED-955C-4C61-996A-BA34E712D1C4}"/>
              </a:ext>
            </a:extLst>
          </p:cNvPr>
          <p:cNvSpPr>
            <a:spLocks noGrp="1"/>
          </p:cNvSpPr>
          <p:nvPr>
            <p:ph idx="1"/>
          </p:nvPr>
        </p:nvSpPr>
        <p:spPr/>
        <p:txBody>
          <a:bodyPr>
            <a:normAutofit/>
          </a:bodyPr>
          <a:lstStyle/>
          <a:p>
            <a:pPr marL="0" indent="0">
              <a:buNone/>
            </a:pPr>
            <a:r>
              <a:rPr lang="fr-BE" sz="2400" b="1"/>
              <a:t>Les élections de compétences régionales</a:t>
            </a:r>
          </a:p>
          <a:p>
            <a:pPr marL="0" indent="0">
              <a:buNone/>
            </a:pPr>
            <a:endParaRPr lang="fr-BE" sz="2400" b="1"/>
          </a:p>
          <a:p>
            <a:pPr marL="0" indent="0">
              <a:buNone/>
            </a:pPr>
            <a:endParaRPr lang="fr-BE" sz="2400"/>
          </a:p>
          <a:p>
            <a:pPr marL="0" indent="0">
              <a:buNone/>
            </a:pPr>
            <a:endParaRPr lang="fr-BE" sz="2400"/>
          </a:p>
          <a:p>
            <a:pPr marL="0" indent="0">
              <a:buNone/>
            </a:pPr>
            <a:endParaRPr lang="fr-BE" sz="2400"/>
          </a:p>
          <a:p>
            <a:r>
              <a:rPr lang="fr-BE" sz="2400">
                <a:solidFill>
                  <a:schemeClr val="tx1"/>
                </a:solidFill>
              </a:rPr>
              <a:t>Élections communales (élections locales)</a:t>
            </a:r>
          </a:p>
        </p:txBody>
      </p:sp>
      <p:sp>
        <p:nvSpPr>
          <p:cNvPr id="4" name="Rectangle : coins arrondis 3">
            <a:extLst>
              <a:ext uri="{FF2B5EF4-FFF2-40B4-BE49-F238E27FC236}">
                <a16:creationId xmlns:a16="http://schemas.microsoft.com/office/drawing/2014/main" id="{B01AFBFB-11E3-466B-9A15-CDA5BD8FB069}"/>
              </a:ext>
            </a:extLst>
          </p:cNvPr>
          <p:cNvSpPr/>
          <p:nvPr/>
        </p:nvSpPr>
        <p:spPr>
          <a:xfrm>
            <a:off x="6256050" y="2637094"/>
            <a:ext cx="3447875" cy="17868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a:t>Possibilité pour les </a:t>
            </a:r>
            <a:r>
              <a:rPr lang="fr-BE" sz="2000" err="1"/>
              <a:t>ressortissant·e·s</a:t>
            </a:r>
            <a:r>
              <a:rPr lang="fr-BE" sz="2000"/>
              <a:t> </a:t>
            </a:r>
            <a:r>
              <a:rPr lang="fr-BE" sz="2000" err="1"/>
              <a:t>étranger·ère·s</a:t>
            </a:r>
            <a:r>
              <a:rPr lang="fr-BE" sz="2000"/>
              <a:t> U.E. et Hors U.E. de s’inscrire</a:t>
            </a:r>
          </a:p>
        </p:txBody>
      </p:sp>
      <p:cxnSp>
        <p:nvCxnSpPr>
          <p:cNvPr id="6" name="Connecteur droit avec flèche 5">
            <a:extLst>
              <a:ext uri="{FF2B5EF4-FFF2-40B4-BE49-F238E27FC236}">
                <a16:creationId xmlns:a16="http://schemas.microsoft.com/office/drawing/2014/main" id="{2B703105-2154-4E3C-AFA8-02DD972D9C6E}"/>
              </a:ext>
            </a:extLst>
          </p:cNvPr>
          <p:cNvCxnSpPr>
            <a:cxnSpLocks/>
          </p:cNvCxnSpPr>
          <p:nvPr/>
        </p:nvCxnSpPr>
        <p:spPr>
          <a:xfrm flipH="1">
            <a:off x="5013822" y="3632433"/>
            <a:ext cx="1082178" cy="816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 coins arrondis 4">
            <a:extLst>
              <a:ext uri="{FF2B5EF4-FFF2-40B4-BE49-F238E27FC236}">
                <a16:creationId xmlns:a16="http://schemas.microsoft.com/office/drawing/2014/main" id="{549100C9-0C6E-4227-8266-EF24F162937C}"/>
              </a:ext>
            </a:extLst>
          </p:cNvPr>
          <p:cNvSpPr/>
          <p:nvPr/>
        </p:nvSpPr>
        <p:spPr>
          <a:xfrm>
            <a:off x="4517292" y="5345723"/>
            <a:ext cx="3094893" cy="12895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a:t>Convocation bleu</a:t>
            </a:r>
          </a:p>
          <a:p>
            <a:pPr algn="ctr"/>
            <a:r>
              <a:rPr lang="fr-BE"/>
              <a:t>Bulletin blanc</a:t>
            </a:r>
          </a:p>
        </p:txBody>
      </p:sp>
      <p:cxnSp>
        <p:nvCxnSpPr>
          <p:cNvPr id="8" name="Connecteur droit avec flèche 7">
            <a:extLst>
              <a:ext uri="{FF2B5EF4-FFF2-40B4-BE49-F238E27FC236}">
                <a16:creationId xmlns:a16="http://schemas.microsoft.com/office/drawing/2014/main" id="{02B9396A-9CEB-4938-A322-486EDF54D615}"/>
              </a:ext>
            </a:extLst>
          </p:cNvPr>
          <p:cNvCxnSpPr/>
          <p:nvPr/>
        </p:nvCxnSpPr>
        <p:spPr>
          <a:xfrm flipH="1" flipV="1">
            <a:off x="3384061" y="5048808"/>
            <a:ext cx="914400" cy="99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0BEEE4B1-881E-4734-9B0B-B1F7F586557C}"/>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10" name="Image 9">
            <a:extLst>
              <a:ext uri="{FF2B5EF4-FFF2-40B4-BE49-F238E27FC236}">
                <a16:creationId xmlns:a16="http://schemas.microsoft.com/office/drawing/2014/main" id="{F461FDC4-0B69-4639-A0EB-EE4CB20C44C0}"/>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43711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E0EFA0-E081-434B-A070-BD1882A631D9}"/>
              </a:ext>
            </a:extLst>
          </p:cNvPr>
          <p:cNvSpPr>
            <a:spLocks noGrp="1"/>
          </p:cNvSpPr>
          <p:nvPr>
            <p:ph type="title"/>
          </p:nvPr>
        </p:nvSpPr>
        <p:spPr>
          <a:xfrm>
            <a:off x="1581171" y="-1148826"/>
            <a:ext cx="8596668" cy="5195582"/>
          </a:xfrm>
        </p:spPr>
        <p:txBody>
          <a:bodyPr/>
          <a:lstStyle/>
          <a:p>
            <a:br>
              <a:rPr lang="fr-BE"/>
            </a:br>
            <a:br>
              <a:rPr lang="fr-BE"/>
            </a:br>
            <a:br>
              <a:rPr lang="fr-BE"/>
            </a:br>
            <a:br>
              <a:rPr lang="fr-BE"/>
            </a:br>
            <a:r>
              <a:rPr lang="fr-BE" sz="5400">
                <a:solidFill>
                  <a:srgbClr val="FF0000"/>
                </a:solidFill>
              </a:rPr>
              <a:t>Attention:</a:t>
            </a:r>
            <a:endParaRPr lang="fr-BE" sz="4400">
              <a:solidFill>
                <a:srgbClr val="FF0000"/>
              </a:solidFill>
            </a:endParaRPr>
          </a:p>
        </p:txBody>
      </p:sp>
      <p:sp>
        <p:nvSpPr>
          <p:cNvPr id="3" name="Espace réservé du contenu 2">
            <a:extLst>
              <a:ext uri="{FF2B5EF4-FFF2-40B4-BE49-F238E27FC236}">
                <a16:creationId xmlns:a16="http://schemas.microsoft.com/office/drawing/2014/main" id="{F9FC38EB-46B9-4D92-B1D5-23F075E68467}"/>
              </a:ext>
            </a:extLst>
          </p:cNvPr>
          <p:cNvSpPr>
            <a:spLocks noGrp="1"/>
          </p:cNvSpPr>
          <p:nvPr>
            <p:ph idx="1"/>
          </p:nvPr>
        </p:nvSpPr>
        <p:spPr>
          <a:xfrm>
            <a:off x="1581171" y="2427358"/>
            <a:ext cx="9196244" cy="2597934"/>
          </a:xfrm>
        </p:spPr>
        <p:txBody>
          <a:bodyPr>
            <a:normAutofit/>
          </a:bodyPr>
          <a:lstStyle/>
          <a:p>
            <a:pPr marL="0" indent="0">
              <a:buNone/>
            </a:pPr>
            <a:endParaRPr lang="fr-BE" sz="2000">
              <a:solidFill>
                <a:schemeClr val="tx1"/>
              </a:solidFill>
            </a:endParaRPr>
          </a:p>
          <a:p>
            <a:pPr marL="0" indent="0">
              <a:buNone/>
            </a:pPr>
            <a:r>
              <a:rPr lang="fr-BE" sz="4800">
                <a:solidFill>
                  <a:schemeClr val="accent1">
                    <a:lumMod val="75000"/>
                  </a:schemeClr>
                </a:solidFill>
              </a:rPr>
              <a:t>Le droit de vote passe par une obligation d’inscription</a:t>
            </a:r>
          </a:p>
          <a:p>
            <a:pPr marL="0" indent="0">
              <a:buNone/>
            </a:pPr>
            <a:endParaRPr lang="fr-BE" sz="2000"/>
          </a:p>
        </p:txBody>
      </p:sp>
      <p:pic>
        <p:nvPicPr>
          <p:cNvPr id="4" name="Image 3">
            <a:extLst>
              <a:ext uri="{FF2B5EF4-FFF2-40B4-BE49-F238E27FC236}">
                <a16:creationId xmlns:a16="http://schemas.microsoft.com/office/drawing/2014/main" id="{22240E74-C204-47A5-8CD2-1BACA8CAE314}"/>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3DB6C8DE-A886-4C83-9319-90DC34382998}"/>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196878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35073E-9944-4D34-A01A-B94A59CD702E}"/>
              </a:ext>
            </a:extLst>
          </p:cNvPr>
          <p:cNvSpPr>
            <a:spLocks noGrp="1"/>
          </p:cNvSpPr>
          <p:nvPr>
            <p:ph type="title"/>
          </p:nvPr>
        </p:nvSpPr>
        <p:spPr>
          <a:xfrm>
            <a:off x="1797666" y="2138805"/>
            <a:ext cx="8596668" cy="1826581"/>
          </a:xfrm>
        </p:spPr>
        <p:txBody>
          <a:bodyPr>
            <a:normAutofit/>
          </a:bodyPr>
          <a:lstStyle/>
          <a:p>
            <a:r>
              <a:rPr lang="fr-BE" sz="4400">
                <a:solidFill>
                  <a:schemeClr val="bg1"/>
                </a:solidFill>
              </a:rPr>
              <a:t>bonjour</a:t>
            </a:r>
          </a:p>
        </p:txBody>
      </p:sp>
      <p:sp>
        <p:nvSpPr>
          <p:cNvPr id="3" name="Espace réservé du texte 2">
            <a:extLst>
              <a:ext uri="{FF2B5EF4-FFF2-40B4-BE49-F238E27FC236}">
                <a16:creationId xmlns:a16="http://schemas.microsoft.com/office/drawing/2014/main" id="{E6B7821E-E08C-4F37-94E3-8B16CEA75C3D}"/>
              </a:ext>
            </a:extLst>
          </p:cNvPr>
          <p:cNvSpPr>
            <a:spLocks noGrp="1"/>
          </p:cNvSpPr>
          <p:nvPr>
            <p:ph type="body" idx="1"/>
          </p:nvPr>
        </p:nvSpPr>
        <p:spPr>
          <a:xfrm>
            <a:off x="1797666" y="4032498"/>
            <a:ext cx="8596668" cy="860400"/>
          </a:xfrm>
        </p:spPr>
        <p:txBody>
          <a:bodyPr>
            <a:normAutofit/>
          </a:bodyPr>
          <a:lstStyle/>
          <a:p>
            <a:r>
              <a:rPr lang="fr-BE" sz="2400"/>
              <a:t>Des </a:t>
            </a:r>
            <a:r>
              <a:rPr lang="fr-BE" sz="2400" err="1"/>
              <a:t>ressortissant·e·s</a:t>
            </a:r>
            <a:r>
              <a:rPr lang="fr-BE" sz="2400"/>
              <a:t> </a:t>
            </a:r>
            <a:r>
              <a:rPr lang="fr-BE" sz="2400" err="1"/>
              <a:t>étranger·ère·s</a:t>
            </a:r>
            <a:r>
              <a:rPr lang="fr-BE" sz="2400"/>
              <a:t> U.E. et hors U.E.</a:t>
            </a:r>
          </a:p>
        </p:txBody>
      </p:sp>
      <p:sp>
        <p:nvSpPr>
          <p:cNvPr id="4" name="Titre 1">
            <a:extLst>
              <a:ext uri="{FF2B5EF4-FFF2-40B4-BE49-F238E27FC236}">
                <a16:creationId xmlns:a16="http://schemas.microsoft.com/office/drawing/2014/main" id="{C90ECC0C-28A6-4847-ABB7-D2AAAB03B7E3}"/>
              </a:ext>
            </a:extLst>
          </p:cNvPr>
          <p:cNvSpPr txBox="1">
            <a:spLocks/>
          </p:cNvSpPr>
          <p:nvPr/>
        </p:nvSpPr>
        <p:spPr>
          <a:xfrm>
            <a:off x="1797666" y="1439328"/>
            <a:ext cx="8596668" cy="1826581"/>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sz="4400"/>
              <a:t>Les élections communales</a:t>
            </a:r>
          </a:p>
        </p:txBody>
      </p:sp>
      <p:pic>
        <p:nvPicPr>
          <p:cNvPr id="5" name="Image 4">
            <a:extLst>
              <a:ext uri="{FF2B5EF4-FFF2-40B4-BE49-F238E27FC236}">
                <a16:creationId xmlns:a16="http://schemas.microsoft.com/office/drawing/2014/main" id="{ACAD2111-633A-4CC8-850D-EE19C597D392}"/>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6" name="Image 5">
            <a:extLst>
              <a:ext uri="{FF2B5EF4-FFF2-40B4-BE49-F238E27FC236}">
                <a16:creationId xmlns:a16="http://schemas.microsoft.com/office/drawing/2014/main" id="{17F3E3DA-FF58-4898-9016-84A47F3E9BBD}"/>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3169255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52C2C7-93D0-4014-9BF3-0A3710E5DDF7}"/>
              </a:ext>
            </a:extLst>
          </p:cNvPr>
          <p:cNvSpPr>
            <a:spLocks noGrp="1"/>
          </p:cNvSpPr>
          <p:nvPr>
            <p:ph type="title"/>
          </p:nvPr>
        </p:nvSpPr>
        <p:spPr/>
        <p:txBody>
          <a:bodyPr>
            <a:normAutofit fontScale="90000"/>
          </a:bodyPr>
          <a:lstStyle/>
          <a:p>
            <a:r>
              <a:rPr lang="fr-BE"/>
              <a:t>Un peu d’histoire</a:t>
            </a:r>
            <a:br>
              <a:rPr lang="fr-BE"/>
            </a:br>
            <a:r>
              <a:rPr lang="fr-BE"/>
              <a:t>Droit de vote aux élections communales élection la plus proche des </a:t>
            </a:r>
            <a:r>
              <a:rPr lang="fr-BE" err="1"/>
              <a:t>citoyen·ne·s</a:t>
            </a:r>
            <a:br>
              <a:rPr lang="fr-BE"/>
            </a:br>
            <a:endParaRPr lang="fr-BE"/>
          </a:p>
        </p:txBody>
      </p:sp>
      <p:sp>
        <p:nvSpPr>
          <p:cNvPr id="3" name="Espace réservé du contenu 2">
            <a:extLst>
              <a:ext uri="{FF2B5EF4-FFF2-40B4-BE49-F238E27FC236}">
                <a16:creationId xmlns:a16="http://schemas.microsoft.com/office/drawing/2014/main" id="{3ABFF58E-2B57-478F-8BF4-E9AF6515F96F}"/>
              </a:ext>
            </a:extLst>
          </p:cNvPr>
          <p:cNvSpPr>
            <a:spLocks noGrp="1"/>
          </p:cNvSpPr>
          <p:nvPr>
            <p:ph idx="1"/>
          </p:nvPr>
        </p:nvSpPr>
        <p:spPr>
          <a:xfrm>
            <a:off x="677334" y="2367627"/>
            <a:ext cx="8596668" cy="3880773"/>
          </a:xfrm>
        </p:spPr>
        <p:txBody>
          <a:bodyPr/>
          <a:lstStyle/>
          <a:p>
            <a:pPr marL="0" indent="0">
              <a:buNone/>
            </a:pPr>
            <a:endParaRPr lang="fr-BE"/>
          </a:p>
          <a:p>
            <a:pPr marL="0" indent="0">
              <a:buNone/>
            </a:pPr>
            <a:r>
              <a:rPr lang="fr-BE"/>
              <a:t>Directive du Conseil de l’Union européenne du 19 décembre 1994 fixant les modalités de l'exercice du droit de vote et d'éligibilité aux élections municipales pour les </a:t>
            </a:r>
            <a:r>
              <a:rPr lang="fr-BE" err="1"/>
              <a:t>citoyen·ne·s</a:t>
            </a:r>
            <a:r>
              <a:rPr lang="fr-BE"/>
              <a:t> de l'Union résidant dans un État membre dont ils/elles n'ont pas la nationalité</a:t>
            </a:r>
          </a:p>
          <a:p>
            <a:r>
              <a:rPr lang="fr-BE"/>
              <a:t>Appliquée pour la 1</a:t>
            </a:r>
            <a:r>
              <a:rPr lang="fr-BE" baseline="30000"/>
              <a:t>e</a:t>
            </a:r>
            <a:r>
              <a:rPr lang="fr-BE"/>
              <a:t> fois  en 2000 pour les </a:t>
            </a:r>
            <a:r>
              <a:rPr lang="fr-BE" err="1"/>
              <a:t>ressortissant·e·s</a:t>
            </a:r>
            <a:r>
              <a:rPr lang="fr-BE"/>
              <a:t> d’un pays membre de l’Union européenne.</a:t>
            </a:r>
          </a:p>
          <a:p>
            <a:r>
              <a:rPr lang="fr-BE"/>
              <a:t>Les </a:t>
            </a:r>
            <a:r>
              <a:rPr lang="fr-BE" err="1"/>
              <a:t>ressortissant·e·s</a:t>
            </a:r>
            <a:r>
              <a:rPr lang="fr-BE"/>
              <a:t> extracommunautaires ont finalement obtenu le droit de vote en Belgique en 2004, pour une première application lors des élections communales de 2006.</a:t>
            </a:r>
          </a:p>
          <a:p>
            <a:endParaRPr lang="fr-BE"/>
          </a:p>
        </p:txBody>
      </p:sp>
      <p:pic>
        <p:nvPicPr>
          <p:cNvPr id="4" name="Image 3">
            <a:extLst>
              <a:ext uri="{FF2B5EF4-FFF2-40B4-BE49-F238E27FC236}">
                <a16:creationId xmlns:a16="http://schemas.microsoft.com/office/drawing/2014/main" id="{266FF954-AB14-4C87-B8F6-4538F2D0E1E7}"/>
              </a:ext>
            </a:extLst>
          </p:cNvPr>
          <p:cNvPicPr>
            <a:picLocks noChangeAspect="1"/>
          </p:cNvPicPr>
          <p:nvPr/>
        </p:nvPicPr>
        <p:blipFill>
          <a:blip r:embed="rId2"/>
          <a:stretch>
            <a:fillRect/>
          </a:stretch>
        </p:blipFill>
        <p:spPr>
          <a:xfrm>
            <a:off x="11347938" y="5722817"/>
            <a:ext cx="773723" cy="1062044"/>
          </a:xfrm>
          <a:prstGeom prst="rect">
            <a:avLst/>
          </a:prstGeom>
        </p:spPr>
      </p:pic>
      <p:pic>
        <p:nvPicPr>
          <p:cNvPr id="5" name="Image 4">
            <a:extLst>
              <a:ext uri="{FF2B5EF4-FFF2-40B4-BE49-F238E27FC236}">
                <a16:creationId xmlns:a16="http://schemas.microsoft.com/office/drawing/2014/main" id="{5997B3E3-D6AD-4001-BCDD-7EE939174D87}"/>
              </a:ext>
            </a:extLst>
          </p:cNvPr>
          <p:cNvPicPr>
            <a:picLocks noChangeAspect="1"/>
          </p:cNvPicPr>
          <p:nvPr/>
        </p:nvPicPr>
        <p:blipFill>
          <a:blip r:embed="rId3"/>
          <a:stretch>
            <a:fillRect/>
          </a:stretch>
        </p:blipFill>
        <p:spPr>
          <a:xfrm>
            <a:off x="11347938" y="5722818"/>
            <a:ext cx="773723" cy="1062043"/>
          </a:xfrm>
          <a:prstGeom prst="rect">
            <a:avLst/>
          </a:prstGeom>
        </p:spPr>
      </p:pic>
    </p:spTree>
    <p:extLst>
      <p:ext uri="{BB962C8B-B14F-4D97-AF65-F5344CB8AC3E}">
        <p14:creationId xmlns:p14="http://schemas.microsoft.com/office/powerpoint/2010/main" val="1600925550"/>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468A151B552F40B9046D1E84A085E0" ma:contentTypeVersion="15" ma:contentTypeDescription="Crée un document." ma:contentTypeScope="" ma:versionID="45571e970182dfb2284e6731f84cc018">
  <xsd:schema xmlns:xsd="http://www.w3.org/2001/XMLSchema" xmlns:xs="http://www.w3.org/2001/XMLSchema" xmlns:p="http://schemas.microsoft.com/office/2006/metadata/properties" xmlns:ns2="01f710c1-796d-4ae0-a7a6-bad898af5378" xmlns:ns3="2395d0d2-3a5e-4dac-80ff-68b36845c0e0" targetNamespace="http://schemas.microsoft.com/office/2006/metadata/properties" ma:root="true" ma:fieldsID="e8f3ccedbf59af31aa7a080a67ddc63b" ns2:_="" ns3:_="">
    <xsd:import namespace="01f710c1-796d-4ae0-a7a6-bad898af5378"/>
    <xsd:import namespace="2395d0d2-3a5e-4dac-80ff-68b36845c0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10c1-796d-4ae0-a7a6-bad898af53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330aef56-91ba-411f-bfcc-17c6f30e3c5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95d0d2-3a5e-4dac-80ff-68b36845c0e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d4c419c-07ad-474d-a044-688493490961}" ma:internalName="TaxCatchAll" ma:showField="CatchAllData" ma:web="2395d0d2-3a5e-4dac-80ff-68b36845c0e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61D6FA-7A4D-45AF-9654-756CFBAD3BD6}">
  <ds:schemaRefs>
    <ds:schemaRef ds:uri="http://schemas.microsoft.com/sharepoint/v3/contenttype/forms"/>
  </ds:schemaRefs>
</ds:datastoreItem>
</file>

<file path=customXml/itemProps2.xml><?xml version="1.0" encoding="utf-8"?>
<ds:datastoreItem xmlns:ds="http://schemas.openxmlformats.org/officeDocument/2006/customXml" ds:itemID="{D9466279-BC08-46B9-9B10-D80E22E1BDF7}">
  <ds:schemaRefs>
    <ds:schemaRef ds:uri="01f710c1-796d-4ae0-a7a6-bad898af5378"/>
    <ds:schemaRef ds:uri="2395d0d2-3a5e-4dac-80ff-68b36845c0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1466</Words>
  <Application>Microsoft Office PowerPoint</Application>
  <PresentationFormat>Grand écran</PresentationFormat>
  <Paragraphs>125</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Trebuchet MS</vt:lpstr>
      <vt:lpstr>Wingdings 3</vt:lpstr>
      <vt:lpstr>Facette</vt:lpstr>
      <vt:lpstr>Droit de vote des personnes étrangères en 2024:  qui est concerné·e ?</vt:lpstr>
      <vt:lpstr>Quels sont les différents types d’élections ?</vt:lpstr>
      <vt:lpstr>Les élections du 09 juin 2024</vt:lpstr>
      <vt:lpstr>Les élections du 13 octobre 2024</vt:lpstr>
      <vt:lpstr>Les élections du 13 octobre 2024</vt:lpstr>
      <vt:lpstr>Les élections du 13 octobre 2024</vt:lpstr>
      <vt:lpstr>    Attention:</vt:lpstr>
      <vt:lpstr>bonjour</vt:lpstr>
      <vt:lpstr>Un peu d’histoire Droit de vote aux élections communales élection la plus proche des citoyen·ne·s </vt:lpstr>
      <vt:lpstr>Elections Communales Ressortissant·e étranger·ère UE  Vérification des conditions d’inscription </vt:lpstr>
      <vt:lpstr>Elections Communales Ressortissant·e étranger·ère hors UE  Vérification des conditions d’inscription </vt:lpstr>
      <vt:lpstr>Elections Communales Ressortissant·e étranger·ère hors UE  Vérification des conditions d’inscription </vt:lpstr>
      <vt:lpstr>Elections Communales Ressortissant·e étranger·ère hors UE  Vérification des conditions d’inscription </vt:lpstr>
      <vt:lpstr>Elections Communales Ressortissant·e étranger·ère hors UE  Vérification des conditions d’inscription </vt:lpstr>
      <vt:lpstr>Elections Communales Ressortissant·e étranger·ère hors UE  Vérification des conditions d’inscription </vt:lpstr>
      <vt:lpstr>Quelques chiffres pour la Ville de Namur</vt:lpstr>
      <vt:lpstr>Informations pratiques: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vote des personnes étrangères</dc:title>
  <dc:creator>DERISSEN Robin</dc:creator>
  <cp:lastModifiedBy>Bernard Forget</cp:lastModifiedBy>
  <cp:revision>1</cp:revision>
  <cp:lastPrinted>2023-10-25T06:11:22Z</cp:lastPrinted>
  <dcterms:created xsi:type="dcterms:W3CDTF">2023-10-04T13:33:01Z</dcterms:created>
  <dcterms:modified xsi:type="dcterms:W3CDTF">2024-04-23T13:44:55Z</dcterms:modified>
</cp:coreProperties>
</file>