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
    <p:sldMasterId id="2147483792" r:id="rId3"/>
  </p:sldMasterIdLst>
  <p:notesMasterIdLst>
    <p:notesMasterId r:id="rId25"/>
  </p:notesMasterIdLst>
  <p:handoutMasterIdLst>
    <p:handoutMasterId r:id="rId26"/>
  </p:handoutMasterIdLst>
  <p:sldIdLst>
    <p:sldId id="416" r:id="rId4"/>
    <p:sldId id="370" r:id="rId5"/>
    <p:sldId id="408" r:id="rId6"/>
    <p:sldId id="403" r:id="rId7"/>
    <p:sldId id="421" r:id="rId8"/>
    <p:sldId id="427" r:id="rId9"/>
    <p:sldId id="414" r:id="rId10"/>
    <p:sldId id="422" r:id="rId11"/>
    <p:sldId id="406" r:id="rId12"/>
    <p:sldId id="434" r:id="rId13"/>
    <p:sldId id="424" r:id="rId14"/>
    <p:sldId id="428" r:id="rId15"/>
    <p:sldId id="409" r:id="rId16"/>
    <p:sldId id="412" r:id="rId17"/>
    <p:sldId id="411" r:id="rId18"/>
    <p:sldId id="425" r:id="rId19"/>
    <p:sldId id="419" r:id="rId20"/>
    <p:sldId id="405" r:id="rId21"/>
    <p:sldId id="432" r:id="rId22"/>
    <p:sldId id="433" r:id="rId23"/>
    <p:sldId id="426" r:id="rId24"/>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5AF22E1-09C0-462D-B510-EFE21B9F891A}">
          <p14:sldIdLst>
            <p14:sldId id="416"/>
            <p14:sldId id="370"/>
            <p14:sldId id="408"/>
            <p14:sldId id="403"/>
            <p14:sldId id="421"/>
            <p14:sldId id="427"/>
            <p14:sldId id="414"/>
            <p14:sldId id="422"/>
            <p14:sldId id="406"/>
            <p14:sldId id="434"/>
            <p14:sldId id="424"/>
            <p14:sldId id="428"/>
            <p14:sldId id="409"/>
            <p14:sldId id="412"/>
            <p14:sldId id="411"/>
            <p14:sldId id="425"/>
            <p14:sldId id="419"/>
            <p14:sldId id="405"/>
            <p14:sldId id="432"/>
            <p14:sldId id="433"/>
            <p14:sldId id="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oforo DAMIANO" initials="CD" lastIdx="3" clrIdx="0">
    <p:extLst>
      <p:ext uri="{19B8F6BF-5375-455C-9EA6-DF929625EA0E}">
        <p15:presenceInfo xmlns:p15="http://schemas.microsoft.com/office/powerpoint/2012/main" userId="S-1-5-21-989849532-1163108502-3741785225-1247" providerId="AD"/>
      </p:ext>
    </p:extLst>
  </p:cmAuthor>
  <p:cmAuthor id="2" name="Benoîte DESSICY" initials="BD" lastIdx="20" clrIdx="1">
    <p:extLst>
      <p:ext uri="{19B8F6BF-5375-455C-9EA6-DF929625EA0E}">
        <p15:presenceInfo xmlns:p15="http://schemas.microsoft.com/office/powerpoint/2012/main" userId="S-1-5-21-989849532-1163108502-3741785225-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6BA"/>
    <a:srgbClr val="CD17B3"/>
    <a:srgbClr val="A6A6A6"/>
    <a:srgbClr val="AAC811"/>
    <a:srgbClr val="E9CA11"/>
    <a:srgbClr val="E3C400"/>
    <a:srgbClr val="00384F"/>
    <a:srgbClr val="F6BF2D"/>
    <a:srgbClr val="646F72"/>
    <a:srgbClr val="CEA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32" autoAdjust="0"/>
    <p:restoredTop sz="94660"/>
  </p:normalViewPr>
  <p:slideViewPr>
    <p:cSldViewPr>
      <p:cViewPr varScale="1">
        <p:scale>
          <a:sx n="114" d="100"/>
          <a:sy n="114" d="100"/>
        </p:scale>
        <p:origin x="888" y="1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61A54B2C-4142-4555-92C0-AFA57CC4F59E}" type="datetimeFigureOut">
              <a:rPr lang="fr-BE" smtClean="0"/>
              <a:t>07-12-20</a:t>
            </a:fld>
            <a:endParaRPr lang="fr-BE"/>
          </a:p>
        </p:txBody>
      </p:sp>
      <p:sp>
        <p:nvSpPr>
          <p:cNvPr id="4" name="Espace réservé du pied de page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77FF526D-BA57-49B0-B029-6F98F04391CF}" type="slidenum">
              <a:rPr lang="fr-BE" smtClean="0"/>
              <a:t>‹N°›</a:t>
            </a:fld>
            <a:endParaRPr lang="fr-BE"/>
          </a:p>
        </p:txBody>
      </p:sp>
    </p:spTree>
    <p:extLst>
      <p:ext uri="{BB962C8B-B14F-4D97-AF65-F5344CB8AC3E}">
        <p14:creationId xmlns:p14="http://schemas.microsoft.com/office/powerpoint/2010/main" val="8240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83F6C49C-FD8D-4283-A9A4-3D41EC63927B}" type="datetimeFigureOut">
              <a:rPr lang="fr-BE" smtClean="0"/>
              <a:t>07-12-20</a:t>
            </a:fld>
            <a:endParaRPr lang="fr-BE"/>
          </a:p>
        </p:txBody>
      </p:sp>
      <p:sp>
        <p:nvSpPr>
          <p:cNvPr id="4" name="Espace réservé de l'image des diapositives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DF46BB01-810B-4179-BE9C-5680F8AAAE97}" type="slidenum">
              <a:rPr lang="fr-BE" smtClean="0"/>
              <a:t>‹N°›</a:t>
            </a:fld>
            <a:endParaRPr lang="fr-BE"/>
          </a:p>
        </p:txBody>
      </p:sp>
    </p:spTree>
    <p:extLst>
      <p:ext uri="{BB962C8B-B14F-4D97-AF65-F5344CB8AC3E}">
        <p14:creationId xmlns:p14="http://schemas.microsoft.com/office/powerpoint/2010/main" val="202417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273265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322262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21134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105953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120553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521557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302334-7E8B-4320-A1E2-4B05AC15A670}" type="datetimeFigureOut">
              <a:rPr lang="fr-BE" smtClean="0"/>
              <a:pPr/>
              <a:t>07-12-20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1222675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302334-7E8B-4320-A1E2-4B05AC15A670}" type="datetimeFigureOut">
              <a:rPr lang="fr-BE" smtClean="0"/>
              <a:pPr/>
              <a:t>07-12-20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80192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302334-7E8B-4320-A1E2-4B05AC15A670}" type="datetimeFigureOut">
              <a:rPr lang="fr-BE" smtClean="0"/>
              <a:pPr/>
              <a:t>07-12-20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3697704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02334-7E8B-4320-A1E2-4B05AC15A670}" type="datetimeFigureOut">
              <a:rPr lang="fr-BE" smtClean="0"/>
              <a:pPr/>
              <a:t>07-12-20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347999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BE" smtClean="0"/>
              <a:pPr/>
              <a:t>07-12-20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225726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3541432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BE" smtClean="0"/>
              <a:pPr/>
              <a:t>07-12-20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258893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260569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102326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fr-FR"/>
              <a:t>Modifiez le style du titre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BE" smtClean="0"/>
              <a:pPr/>
              <a:t>07-12-20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405705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302334-7E8B-4320-A1E2-4B05AC15A670}" type="datetimeFigureOut">
              <a:rPr lang="fr-BE" smtClean="0"/>
              <a:pPr/>
              <a:t>07-12-20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256147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845127" y="2507552"/>
            <a:ext cx="5156200"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172201" y="2507552"/>
            <a:ext cx="5181601"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73302334-7E8B-4320-A1E2-4B05AC15A670}" type="datetimeFigureOut">
              <a:rPr lang="fr-BE" smtClean="0"/>
              <a:pPr/>
              <a:t>07-12-20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08582E2-60D7-40E7-AECB-CED9E7320F8D}" type="slidenum">
              <a:rPr lang="fr-BE" smtClean="0"/>
              <a:pPr/>
              <a:t>‹N°›</a:t>
            </a:fld>
            <a:endParaRPr lang="fr-BE"/>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35840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302334-7E8B-4320-A1E2-4B05AC15A670}" type="datetimeFigureOut">
              <a:rPr lang="fr-BE" smtClean="0"/>
              <a:pPr/>
              <a:t>07-12-20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08582E2-60D7-40E7-AECB-CED9E7320F8D}" type="slidenum">
              <a:rPr lang="fr-BE" smtClean="0"/>
              <a:pPr/>
              <a:t>‹N°›</a:t>
            </a:fld>
            <a:endParaRPr lang="fr-BE"/>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58143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02334-7E8B-4320-A1E2-4B05AC15A670}" type="datetimeFigureOut">
              <a:rPr lang="fr-BE" smtClean="0"/>
              <a:pPr/>
              <a:t>07-12-20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66935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BE" smtClean="0"/>
              <a:pPr/>
              <a:t>07-12-20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150109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BE" smtClean="0"/>
              <a:pPr/>
              <a:t>07-12-20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08582E2-60D7-40E7-AECB-CED9E7320F8D}" type="slidenum">
              <a:rPr lang="fr-BE" smtClean="0"/>
              <a:pPr/>
              <a:t>‹N°›</a:t>
            </a:fld>
            <a:endParaRPr lang="fr-BE"/>
          </a:p>
        </p:txBody>
      </p:sp>
    </p:spTree>
    <p:extLst>
      <p:ext uri="{BB962C8B-B14F-4D97-AF65-F5344CB8AC3E}">
        <p14:creationId xmlns:p14="http://schemas.microsoft.com/office/powerpoint/2010/main" val="5082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73302334-7E8B-4320-A1E2-4B05AC15A670}" type="datetimeFigureOut">
              <a:rPr lang="fr-BE" smtClean="0"/>
              <a:pPr/>
              <a:t>07-12-20</a:t>
            </a:fld>
            <a:endParaRPr lang="fr-B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fr-BE"/>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08582E2-60D7-40E7-AECB-CED9E7320F8D}" type="slidenum">
              <a:rPr lang="fr-BE" smtClean="0"/>
              <a:pPr/>
              <a:t>‹N°›</a:t>
            </a:fld>
            <a:endParaRPr lang="fr-BE"/>
          </a:p>
        </p:txBody>
      </p:sp>
    </p:spTree>
    <p:extLst>
      <p:ext uri="{BB962C8B-B14F-4D97-AF65-F5344CB8AC3E}">
        <p14:creationId xmlns:p14="http://schemas.microsoft.com/office/powerpoint/2010/main" val="26733039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BE" smtClean="0"/>
              <a:pPr/>
              <a:t>07-12-20</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BE" smtClean="0"/>
              <a:pPr/>
              <a:t>‹N°›</a:t>
            </a:fld>
            <a:endParaRPr lang="fr-BE"/>
          </a:p>
        </p:txBody>
      </p:sp>
    </p:spTree>
    <p:extLst>
      <p:ext uri="{BB962C8B-B14F-4D97-AF65-F5344CB8AC3E}">
        <p14:creationId xmlns:p14="http://schemas.microsoft.com/office/powerpoint/2010/main" val="248004165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ainamur.be/CAISTIQUES.html" TargetMode="External"/><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cultures-sante.be/nos-outils/les-focus-sante/item/538-focus-sante-n-5-arriver-en-belgique-et-etre-informe-de-ses-droits-sociaux-et-de-sante-une-question-de-justice.html" TargetMode="External"/><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inamur.be/IMG/pdf/2020_rep_petite_enfance_vprint_2mm.pdf"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hyperlink" Target="https://cainamur.be/IMG/pdf/mobilitefernelmont.pdf" TargetMode="External"/><Relationship Id="rId13" Type="http://schemas.openxmlformats.org/officeDocument/2006/relationships/hyperlink" Target="https://cainamur.be/IMG/pdf/mobilitejemeppess.pdf" TargetMode="External"/><Relationship Id="rId18" Type="http://schemas.openxmlformats.org/officeDocument/2006/relationships/hyperlink" Target="https://cainamur.be/IMG/pdf/mobilitephilippeville.pdf" TargetMode="External"/><Relationship Id="rId3" Type="http://schemas.openxmlformats.org/officeDocument/2006/relationships/hyperlink" Target="https://cainamur.be/IMG/pdf/mobiliteassesse.pdf" TargetMode="External"/><Relationship Id="rId21" Type="http://schemas.openxmlformats.org/officeDocument/2006/relationships/hyperlink" Target="https://cainamur.be/IMG/pdf/mobilitesombreffe.pdf" TargetMode="External"/><Relationship Id="rId7" Type="http://schemas.openxmlformats.org/officeDocument/2006/relationships/hyperlink" Target="https://cainamur.be/IMG/pdf/mobiliteeghezee.pdf" TargetMode="External"/><Relationship Id="rId12" Type="http://schemas.openxmlformats.org/officeDocument/2006/relationships/hyperlink" Target="https://cainamur.be/IMG/pdf/mobilitegesves.pdf" TargetMode="External"/><Relationship Id="rId17" Type="http://schemas.openxmlformats.org/officeDocument/2006/relationships/hyperlink" Target="https://cainamur.be/IMG/pdf/mobiliteohey.pdf" TargetMode="External"/><Relationship Id="rId2" Type="http://schemas.openxmlformats.org/officeDocument/2006/relationships/hyperlink" Target="https://cainamur.be/IMG/pdf/mobiliteandenne.pdf" TargetMode="External"/><Relationship Id="rId16" Type="http://schemas.openxmlformats.org/officeDocument/2006/relationships/hyperlink" Target="https://cainamur.be/IMG/pdf/mobilitenamur.pdf" TargetMode="External"/><Relationship Id="rId20" Type="http://schemas.openxmlformats.org/officeDocument/2006/relationships/hyperlink" Target="https://cainamur.be/IMG/pdf/mobilitesambreville.pdf" TargetMode="External"/><Relationship Id="rId1" Type="http://schemas.openxmlformats.org/officeDocument/2006/relationships/slideLayout" Target="../slideLayouts/slideLayout15.xml"/><Relationship Id="rId6" Type="http://schemas.openxmlformats.org/officeDocument/2006/relationships/hyperlink" Target="https://cainamur.be/IMG/pdf/mobilitedinant.pdf" TargetMode="External"/><Relationship Id="rId11" Type="http://schemas.openxmlformats.org/officeDocument/2006/relationships/hyperlink" Target="https://cainamur.be/IMG/pdf/mobilitegembloux.pdf" TargetMode="External"/><Relationship Id="rId5" Type="http://schemas.openxmlformats.org/officeDocument/2006/relationships/hyperlink" Target="https://cainamur.be/IMG/pdf/mobiliteciney.pdf" TargetMode="External"/><Relationship Id="rId15" Type="http://schemas.openxmlformats.org/officeDocument/2006/relationships/hyperlink" Target="https://cainamur.be/IMG/pdf/mobilitemettet.pdf" TargetMode="External"/><Relationship Id="rId23" Type="http://schemas.openxmlformats.org/officeDocument/2006/relationships/image" Target="../media/image15.jpeg"/><Relationship Id="rId10" Type="http://schemas.openxmlformats.org/officeDocument/2006/relationships/hyperlink" Target="https://cainamur.be/IMG/pdf/mobilitefosseslaville.pdf" TargetMode="External"/><Relationship Id="rId19" Type="http://schemas.openxmlformats.org/officeDocument/2006/relationships/hyperlink" Target="https://cainamur.be/IMG/pdf/mobiliteprofondeville.pdf" TargetMode="External"/><Relationship Id="rId4" Type="http://schemas.openxmlformats.org/officeDocument/2006/relationships/hyperlink" Target="https://cainamur.be/IMG/pdf/mobilitebeauraing.pdf" TargetMode="External"/><Relationship Id="rId9" Type="http://schemas.openxmlformats.org/officeDocument/2006/relationships/hyperlink" Target="https://cainamur.be/IMG/pdf/mobilitefloreffe.pdf" TargetMode="External"/><Relationship Id="rId14" Type="http://schemas.openxmlformats.org/officeDocument/2006/relationships/hyperlink" Target="https://cainamur.be/IMG/pdf/mobilitelabruyere.pdf" TargetMode="External"/><Relationship Id="rId22" Type="http://schemas.openxmlformats.org/officeDocument/2006/relationships/hyperlink" Target="https://cainamur.be/les-actions-du-C-A-I-en-matiere-de-mobilit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ainamur.be/" TargetMode="External"/><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9411FF-9382-4405-B88C-FE02D835C784}"/>
              </a:ext>
            </a:extLst>
          </p:cNvPr>
          <p:cNvSpPr/>
          <p:nvPr/>
        </p:nvSpPr>
        <p:spPr>
          <a:xfrm>
            <a:off x="-20536" y="0"/>
            <a:ext cx="3447155" cy="6858000"/>
          </a:xfrm>
          <a:prstGeom prst="rect">
            <a:avLst/>
          </a:prstGeom>
          <a:solidFill>
            <a:srgbClr val="E9C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cxnSp>
        <p:nvCxnSpPr>
          <p:cNvPr id="31" name="Connecteur droit 30">
            <a:extLst>
              <a:ext uri="{FF2B5EF4-FFF2-40B4-BE49-F238E27FC236}">
                <a16:creationId xmlns:a16="http://schemas.microsoft.com/office/drawing/2014/main" id="{032DCEC8-9B45-4055-AF5A-880DE76D5976}"/>
              </a:ext>
            </a:extLst>
          </p:cNvPr>
          <p:cNvCxnSpPr>
            <a:cxnSpLocks/>
            <a:stCxn id="55" idx="6"/>
          </p:cNvCxnSpPr>
          <p:nvPr/>
        </p:nvCxnSpPr>
        <p:spPr>
          <a:xfrm>
            <a:off x="1039011" y="802715"/>
            <a:ext cx="3270705" cy="60994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D825179-3EE4-447B-8978-B25893529421}"/>
              </a:ext>
            </a:extLst>
          </p:cNvPr>
          <p:cNvCxnSpPr>
            <a:cxnSpLocks/>
            <a:stCxn id="57" idx="6"/>
          </p:cNvCxnSpPr>
          <p:nvPr/>
        </p:nvCxnSpPr>
        <p:spPr>
          <a:xfrm flipV="1">
            <a:off x="1970557" y="648981"/>
            <a:ext cx="2022834" cy="147739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DA2E60DA-9855-4D3C-8CF0-4802E96935C3}"/>
              </a:ext>
            </a:extLst>
          </p:cNvPr>
          <p:cNvCxnSpPr>
            <a:stCxn id="57" idx="3"/>
            <a:endCxn id="59" idx="6"/>
          </p:cNvCxnSpPr>
          <p:nvPr/>
        </p:nvCxnSpPr>
        <p:spPr>
          <a:xfrm flipH="1">
            <a:off x="453165" y="2304563"/>
            <a:ext cx="1087201" cy="230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2835E8FA-4812-4D8D-855D-41274AEAD816}"/>
              </a:ext>
            </a:extLst>
          </p:cNvPr>
          <p:cNvCxnSpPr>
            <a:stCxn id="58" idx="3"/>
            <a:endCxn id="59" idx="7"/>
          </p:cNvCxnSpPr>
          <p:nvPr/>
        </p:nvCxnSpPr>
        <p:spPr>
          <a:xfrm flipH="1">
            <a:off x="395172" y="1859240"/>
            <a:ext cx="367243" cy="535456"/>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8760983A-4F0C-45B1-9309-E4DC2112DC26}"/>
              </a:ext>
            </a:extLst>
          </p:cNvPr>
          <p:cNvCxnSpPr>
            <a:stCxn id="58" idx="1"/>
            <a:endCxn id="57" idx="5"/>
          </p:cNvCxnSpPr>
          <p:nvPr/>
        </p:nvCxnSpPr>
        <p:spPr>
          <a:xfrm>
            <a:off x="762415" y="1579226"/>
            <a:ext cx="1134333" cy="72533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479BD42-0810-4D2D-AEB4-A4779839DC53}"/>
              </a:ext>
            </a:extLst>
          </p:cNvPr>
          <p:cNvCxnSpPr>
            <a:cxnSpLocks/>
            <a:stCxn id="58" idx="2"/>
          </p:cNvCxnSpPr>
          <p:nvPr/>
        </p:nvCxnSpPr>
        <p:spPr>
          <a:xfrm flipV="1">
            <a:off x="704422" y="648981"/>
            <a:ext cx="3288969" cy="107025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32E83B6-F79C-4085-8F07-12F1FD301503}"/>
              </a:ext>
            </a:extLst>
          </p:cNvPr>
          <p:cNvCxnSpPr>
            <a:stCxn id="58" idx="0"/>
            <a:endCxn id="55" idx="4"/>
          </p:cNvCxnSpPr>
          <p:nvPr/>
        </p:nvCxnSpPr>
        <p:spPr>
          <a:xfrm flipH="1" flipV="1">
            <a:off x="769011" y="1072715"/>
            <a:ext cx="133411" cy="44851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5A141137-BD68-4FEE-B909-19ED55B5A9D2}"/>
              </a:ext>
            </a:extLst>
          </p:cNvPr>
          <p:cNvCxnSpPr>
            <a:stCxn id="57" idx="0"/>
            <a:endCxn id="55" idx="5"/>
          </p:cNvCxnSpPr>
          <p:nvPr/>
        </p:nvCxnSpPr>
        <p:spPr>
          <a:xfrm flipH="1" flipV="1">
            <a:off x="959930" y="993634"/>
            <a:ext cx="758627" cy="88073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39F5554-B9A1-40C6-B432-369AF590B392}"/>
              </a:ext>
            </a:extLst>
          </p:cNvPr>
          <p:cNvCxnSpPr>
            <a:stCxn id="62" idx="2"/>
            <a:endCxn id="55" idx="7"/>
          </p:cNvCxnSpPr>
          <p:nvPr/>
        </p:nvCxnSpPr>
        <p:spPr>
          <a:xfrm flipH="1">
            <a:off x="959930" y="332656"/>
            <a:ext cx="663686" cy="279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0A40E7DD-7436-4C74-A48E-8F6A95A54DF6}"/>
              </a:ext>
            </a:extLst>
          </p:cNvPr>
          <p:cNvCxnSpPr>
            <a:endCxn id="55" idx="0"/>
          </p:cNvCxnSpPr>
          <p:nvPr/>
        </p:nvCxnSpPr>
        <p:spPr>
          <a:xfrm>
            <a:off x="703087" y="-111835"/>
            <a:ext cx="65924" cy="64455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731B798F-7A8C-4276-A6F7-A1BF438A9B26}"/>
              </a:ext>
            </a:extLst>
          </p:cNvPr>
          <p:cNvCxnSpPr>
            <a:endCxn id="55" idx="1"/>
          </p:cNvCxnSpPr>
          <p:nvPr/>
        </p:nvCxnSpPr>
        <p:spPr>
          <a:xfrm>
            <a:off x="-51216" y="514894"/>
            <a:ext cx="629308" cy="9690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17A2F078-D71E-45BE-9AD1-217BF5E1BAB7}"/>
              </a:ext>
            </a:extLst>
          </p:cNvPr>
          <p:cNvCxnSpPr>
            <a:stCxn id="59" idx="0"/>
            <a:endCxn id="55" idx="3"/>
          </p:cNvCxnSpPr>
          <p:nvPr/>
        </p:nvCxnSpPr>
        <p:spPr>
          <a:xfrm flipV="1">
            <a:off x="255165" y="993634"/>
            <a:ext cx="322927" cy="134306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F164B7DC-2D22-4C4A-82AF-C68FB898F018}"/>
              </a:ext>
            </a:extLst>
          </p:cNvPr>
          <p:cNvCxnSpPr>
            <a:endCxn id="55" idx="2"/>
          </p:cNvCxnSpPr>
          <p:nvPr/>
        </p:nvCxnSpPr>
        <p:spPr>
          <a:xfrm flipV="1">
            <a:off x="-71694" y="802715"/>
            <a:ext cx="570705" cy="19641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98E85598-3944-4159-A902-9A05406D29CC}"/>
              </a:ext>
            </a:extLst>
          </p:cNvPr>
          <p:cNvCxnSpPr>
            <a:endCxn id="58" idx="2"/>
          </p:cNvCxnSpPr>
          <p:nvPr/>
        </p:nvCxnSpPr>
        <p:spPr>
          <a:xfrm>
            <a:off x="-55429" y="1518038"/>
            <a:ext cx="759851" cy="20119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6988059E-9557-4FBC-9F72-92E92F2F8758}"/>
              </a:ext>
            </a:extLst>
          </p:cNvPr>
          <p:cNvCxnSpPr>
            <a:endCxn id="59" idx="2"/>
          </p:cNvCxnSpPr>
          <p:nvPr/>
        </p:nvCxnSpPr>
        <p:spPr>
          <a:xfrm>
            <a:off x="-66018" y="2492656"/>
            <a:ext cx="123183" cy="4204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74BA4179-55B2-4091-9DAA-1C2FC0B0DAD5}"/>
              </a:ext>
            </a:extLst>
          </p:cNvPr>
          <p:cNvCxnSpPr>
            <a:cxnSpLocks/>
            <a:stCxn id="62" idx="5"/>
          </p:cNvCxnSpPr>
          <p:nvPr/>
        </p:nvCxnSpPr>
        <p:spPr>
          <a:xfrm>
            <a:off x="1961623" y="472663"/>
            <a:ext cx="642598" cy="17372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50ABBA70-6CD8-457B-9923-B95D0C2DFBD5}"/>
              </a:ext>
            </a:extLst>
          </p:cNvPr>
          <p:cNvCxnSpPr>
            <a:stCxn id="62" idx="4"/>
            <a:endCxn id="57" idx="7"/>
          </p:cNvCxnSpPr>
          <p:nvPr/>
        </p:nvCxnSpPr>
        <p:spPr>
          <a:xfrm>
            <a:off x="1821616" y="530656"/>
            <a:ext cx="75132" cy="141752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A2FACBD9-01DB-448F-AD2D-183C68479DA9}"/>
              </a:ext>
            </a:extLst>
          </p:cNvPr>
          <p:cNvSpPr/>
          <p:nvPr/>
        </p:nvSpPr>
        <p:spPr>
          <a:xfrm>
            <a:off x="499011" y="532715"/>
            <a:ext cx="540000" cy="540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Ellipse 56">
            <a:extLst>
              <a:ext uri="{FF2B5EF4-FFF2-40B4-BE49-F238E27FC236}">
                <a16:creationId xmlns:a16="http://schemas.microsoft.com/office/drawing/2014/main" id="{E9F4959F-2263-4D2C-B6BA-88A7A56678B5}"/>
              </a:ext>
            </a:extLst>
          </p:cNvPr>
          <p:cNvSpPr/>
          <p:nvPr/>
        </p:nvSpPr>
        <p:spPr>
          <a:xfrm>
            <a:off x="1466557" y="1874372"/>
            <a:ext cx="504000" cy="504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Ellipse 57">
            <a:extLst>
              <a:ext uri="{FF2B5EF4-FFF2-40B4-BE49-F238E27FC236}">
                <a16:creationId xmlns:a16="http://schemas.microsoft.com/office/drawing/2014/main" id="{365ABB6B-2996-4865-B407-39D95A983F2C}"/>
              </a:ext>
            </a:extLst>
          </p:cNvPr>
          <p:cNvSpPr/>
          <p:nvPr/>
        </p:nvSpPr>
        <p:spPr>
          <a:xfrm>
            <a:off x="704422" y="152123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Ellipse 58">
            <a:extLst>
              <a:ext uri="{FF2B5EF4-FFF2-40B4-BE49-F238E27FC236}">
                <a16:creationId xmlns:a16="http://schemas.microsoft.com/office/drawing/2014/main" id="{A60FE223-FCF4-4450-902A-95DFFFEAA2E3}"/>
              </a:ext>
            </a:extLst>
          </p:cNvPr>
          <p:cNvSpPr/>
          <p:nvPr/>
        </p:nvSpPr>
        <p:spPr>
          <a:xfrm>
            <a:off x="57165" y="233670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1" name="Connecteur droit 60">
            <a:extLst>
              <a:ext uri="{FF2B5EF4-FFF2-40B4-BE49-F238E27FC236}">
                <a16:creationId xmlns:a16="http://schemas.microsoft.com/office/drawing/2014/main" id="{81475E9F-BAF8-41B3-8610-D0A5C38F6F9C}"/>
              </a:ext>
            </a:extLst>
          </p:cNvPr>
          <p:cNvCxnSpPr>
            <a:stCxn id="62" idx="7"/>
          </p:cNvCxnSpPr>
          <p:nvPr/>
        </p:nvCxnSpPr>
        <p:spPr>
          <a:xfrm flipV="1">
            <a:off x="1961623" y="-81140"/>
            <a:ext cx="224191" cy="27378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id="{F077D45A-D6A5-4A87-B522-22CFE4D09F9F}"/>
              </a:ext>
            </a:extLst>
          </p:cNvPr>
          <p:cNvSpPr/>
          <p:nvPr/>
        </p:nvSpPr>
        <p:spPr>
          <a:xfrm>
            <a:off x="1623616" y="134656"/>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ZoneTexte 63">
            <a:extLst>
              <a:ext uri="{FF2B5EF4-FFF2-40B4-BE49-F238E27FC236}">
                <a16:creationId xmlns:a16="http://schemas.microsoft.com/office/drawing/2014/main" id="{E1FF442B-769D-478D-9F07-061EDB325605}"/>
              </a:ext>
            </a:extLst>
          </p:cNvPr>
          <p:cNvSpPr txBox="1"/>
          <p:nvPr/>
        </p:nvSpPr>
        <p:spPr>
          <a:xfrm>
            <a:off x="270991" y="4675155"/>
            <a:ext cx="2943499" cy="1692771"/>
          </a:xfrm>
          <a:prstGeom prst="rect">
            <a:avLst/>
          </a:prstGeom>
          <a:noFill/>
        </p:spPr>
        <p:txBody>
          <a:bodyPr wrap="none" rtlCol="0">
            <a:spAutoFit/>
          </a:bodyPr>
          <a:lstStyle/>
          <a:p>
            <a:pPr algn="r"/>
            <a:r>
              <a:rPr lang="fr-BE" b="1" dirty="0">
                <a:solidFill>
                  <a:srgbClr val="0070C0"/>
                </a:solidFill>
              </a:rPr>
              <a:t>27 novembre 2020</a:t>
            </a:r>
          </a:p>
          <a:p>
            <a:pPr algn="r"/>
            <a:r>
              <a:rPr lang="fr-BE" b="1" dirty="0">
                <a:solidFill>
                  <a:schemeClr val="bg1"/>
                </a:solidFill>
              </a:rPr>
              <a:t>« … e</a:t>
            </a:r>
            <a:r>
              <a:rPr lang="fr-BE" sz="1600" b="1" i="1" dirty="0">
                <a:solidFill>
                  <a:schemeClr val="bg1"/>
                </a:solidFill>
              </a:rPr>
              <a:t>t si on parlait des publics </a:t>
            </a:r>
          </a:p>
          <a:p>
            <a:pPr algn="r"/>
            <a:r>
              <a:rPr lang="fr-BE" sz="1600" b="1" i="1" dirty="0">
                <a:solidFill>
                  <a:schemeClr val="bg1"/>
                </a:solidFill>
              </a:rPr>
              <a:t>d’origine étrangère </a:t>
            </a:r>
          </a:p>
          <a:p>
            <a:pPr algn="r"/>
            <a:r>
              <a:rPr lang="fr-BE" sz="1600" b="1" i="1" dirty="0">
                <a:solidFill>
                  <a:schemeClr val="bg1"/>
                </a:solidFill>
              </a:rPr>
              <a:t>traditionnellement </a:t>
            </a:r>
          </a:p>
          <a:p>
            <a:pPr algn="r"/>
            <a:r>
              <a:rPr lang="fr-BE" sz="1600" b="1" i="1" dirty="0">
                <a:solidFill>
                  <a:schemeClr val="bg1"/>
                </a:solidFill>
              </a:rPr>
              <a:t>invisibilisés ?!</a:t>
            </a:r>
            <a:r>
              <a:rPr lang="fr-BE" b="1" dirty="0">
                <a:solidFill>
                  <a:schemeClr val="bg1"/>
                </a:solidFill>
              </a:rPr>
              <a:t> »</a:t>
            </a:r>
          </a:p>
          <a:p>
            <a:pPr algn="r"/>
            <a:endParaRPr lang="fr-BE" b="1" dirty="0">
              <a:solidFill>
                <a:schemeClr val="bg1"/>
              </a:solidFill>
            </a:endParaRPr>
          </a:p>
        </p:txBody>
      </p:sp>
      <p:pic>
        <p:nvPicPr>
          <p:cNvPr id="65" name="Picture 4" descr="En entreprise, l'intelligence collective, ça paye ! - Capital.fr">
            <a:extLst>
              <a:ext uri="{FF2B5EF4-FFF2-40B4-BE49-F238E27FC236}">
                <a16:creationId xmlns:a16="http://schemas.microsoft.com/office/drawing/2014/main" id="{364924B9-12A6-4366-8D42-1219F4D7D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423" y="2029832"/>
            <a:ext cx="8773577" cy="4828168"/>
          </a:xfrm>
          <a:prstGeom prst="rect">
            <a:avLst/>
          </a:prstGeom>
          <a:noFill/>
          <a:extLst>
            <a:ext uri="{909E8E84-426E-40DD-AFC4-6F175D3DCCD1}">
              <a14:hiddenFill xmlns:a14="http://schemas.microsoft.com/office/drawing/2010/main">
                <a:solidFill>
                  <a:srgbClr val="FFFFFF"/>
                </a:solidFill>
              </a14:hiddenFill>
            </a:ext>
          </a:extLst>
        </p:spPr>
      </p:pic>
      <p:pic>
        <p:nvPicPr>
          <p:cNvPr id="67" name="Image 66">
            <a:extLst>
              <a:ext uri="{FF2B5EF4-FFF2-40B4-BE49-F238E27FC236}">
                <a16:creationId xmlns:a16="http://schemas.microsoft.com/office/drawing/2014/main" id="{B8BAB563-F04E-4C14-9518-AB2970493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423" y="-43383"/>
            <a:ext cx="8823544" cy="2077362"/>
          </a:xfrm>
          <a:prstGeom prst="rect">
            <a:avLst/>
          </a:prstGeom>
        </p:spPr>
      </p:pic>
      <p:sp>
        <p:nvSpPr>
          <p:cNvPr id="68" name="ZoneTexte 67">
            <a:extLst>
              <a:ext uri="{FF2B5EF4-FFF2-40B4-BE49-F238E27FC236}">
                <a16:creationId xmlns:a16="http://schemas.microsoft.com/office/drawing/2014/main" id="{3921D5C8-538D-40F0-8BCD-D051C40B5779}"/>
              </a:ext>
            </a:extLst>
          </p:cNvPr>
          <p:cNvSpPr txBox="1"/>
          <p:nvPr/>
        </p:nvSpPr>
        <p:spPr>
          <a:xfrm>
            <a:off x="4393305" y="4721322"/>
            <a:ext cx="6745572" cy="1754326"/>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BE" sz="5400" b="1" i="1" dirty="0">
                <a:solidFill>
                  <a:schemeClr val="bg1"/>
                </a:solidFill>
              </a:rPr>
              <a:t>Plan provincial et 	local d’intégration</a:t>
            </a:r>
          </a:p>
        </p:txBody>
      </p:sp>
      <p:sp>
        <p:nvSpPr>
          <p:cNvPr id="70" name="Ellipse 69">
            <a:extLst>
              <a:ext uri="{FF2B5EF4-FFF2-40B4-BE49-F238E27FC236}">
                <a16:creationId xmlns:a16="http://schemas.microsoft.com/office/drawing/2014/main" id="{3182E67C-0B96-4103-86DD-E9588D871C1F}"/>
              </a:ext>
            </a:extLst>
          </p:cNvPr>
          <p:cNvSpPr/>
          <p:nvPr/>
        </p:nvSpPr>
        <p:spPr>
          <a:xfrm>
            <a:off x="2271811" y="357537"/>
            <a:ext cx="1333998" cy="1333998"/>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Rectangle 70">
            <a:extLst>
              <a:ext uri="{FF2B5EF4-FFF2-40B4-BE49-F238E27FC236}">
                <a16:creationId xmlns:a16="http://schemas.microsoft.com/office/drawing/2014/main" id="{0CE1ABE3-7F9C-4E17-8690-40FC924A9BA3}"/>
              </a:ext>
            </a:extLst>
          </p:cNvPr>
          <p:cNvSpPr/>
          <p:nvPr/>
        </p:nvSpPr>
        <p:spPr>
          <a:xfrm>
            <a:off x="-4428" y="6500462"/>
            <a:ext cx="12196427" cy="375359"/>
          </a:xfrm>
          <a:prstGeom prst="rect">
            <a:avLst/>
          </a:prstGeom>
          <a:solidFill>
            <a:srgbClr val="0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spTree>
    <p:extLst>
      <p:ext uri="{BB962C8B-B14F-4D97-AF65-F5344CB8AC3E}">
        <p14:creationId xmlns:p14="http://schemas.microsoft.com/office/powerpoint/2010/main" val="300148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911424" y="548680"/>
            <a:ext cx="8247707"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Pistes de projets concrets pour 2021</a:t>
            </a:r>
            <a:endParaRPr lang="fr-BE" sz="4800" b="1" cap="small" spc="-300" dirty="0">
              <a:solidFill>
                <a:schemeClr val="bg1"/>
              </a:solidFill>
              <a:latin typeface="Corbel" panose="020B0503020204020204" pitchFamily="34" charset="0"/>
            </a:endParaRPr>
          </a:p>
        </p:txBody>
      </p:sp>
      <p:sp>
        <p:nvSpPr>
          <p:cNvPr id="2" name="ZoneTexte 1"/>
          <p:cNvSpPr txBox="1"/>
          <p:nvPr/>
        </p:nvSpPr>
        <p:spPr>
          <a:xfrm>
            <a:off x="119336" y="1628800"/>
            <a:ext cx="11881321" cy="4816703"/>
          </a:xfrm>
          <a:prstGeom prst="rect">
            <a:avLst/>
          </a:prstGeom>
          <a:noFill/>
        </p:spPr>
        <p:txBody>
          <a:bodyPr wrap="square" rtlCol="0">
            <a:spAutoFit/>
          </a:bodyPr>
          <a:lstStyle/>
          <a:p>
            <a:pPr>
              <a:spcBef>
                <a:spcPts val="600"/>
              </a:spcBef>
            </a:pPr>
            <a:r>
              <a:rPr lang="fr-FR" sz="2200" dirty="0"/>
              <a:t>Bureau d’accueil des Primo-Arrivants (BAPA) de Namur : </a:t>
            </a:r>
          </a:p>
          <a:p>
            <a:pPr marL="457200" indent="-457200" algn="just">
              <a:spcBef>
                <a:spcPts val="600"/>
              </a:spcBef>
              <a:buAutoNum type="arabicPeriod"/>
            </a:pPr>
            <a:r>
              <a:rPr lang="fr-FR" dirty="0"/>
              <a:t>Sur base de l’évolution du phénomène migratoire depuis 2016, </a:t>
            </a:r>
            <a:r>
              <a:rPr lang="fr-FR" b="1" dirty="0"/>
              <a:t>réactualiser la cartographie des différentes communautés d’origine étrangère</a:t>
            </a:r>
            <a:r>
              <a:rPr lang="fr-FR" dirty="0"/>
              <a:t> présentes dans l’entité de Namur - afin de pouvoir traiter les freins qui empêchent le plein accès aux DF ou qui entravent la construction d’un vivre ensemble harmonieux ; </a:t>
            </a:r>
          </a:p>
          <a:p>
            <a:pPr marL="342900" indent="-342900" algn="just">
              <a:spcBef>
                <a:spcPts val="600"/>
              </a:spcBef>
              <a:buAutoNum type="arabicPeriod"/>
            </a:pPr>
            <a:r>
              <a:rPr lang="fr-FR" b="1" dirty="0"/>
              <a:t>Continuer de suivre la réflexion et le processus sur la décolonisation</a:t>
            </a:r>
            <a:r>
              <a:rPr lang="fr-FR" dirty="0"/>
              <a:t> de l’espace public - afin de jouer pleinement notre rôle de conseiller/médiateur interculturel ; </a:t>
            </a:r>
          </a:p>
          <a:p>
            <a:pPr marL="342900" indent="-342900" algn="just">
              <a:spcBef>
                <a:spcPts val="600"/>
              </a:spcBef>
              <a:buAutoNum type="arabicPeriod"/>
            </a:pPr>
            <a:r>
              <a:rPr lang="fr-FR" dirty="0"/>
              <a:t>Suivre l’application concrète de la </a:t>
            </a:r>
            <a:r>
              <a:rPr lang="fr-FR" b="1" dirty="0"/>
              <a:t>motion adoptée par la Ville de Namur </a:t>
            </a:r>
            <a:r>
              <a:rPr lang="fr-FR" dirty="0"/>
              <a:t>en juin 2020 quant à la régularisation des personnes « sans-papiers » – afin de maintenir une veille vis-à-vis de ces publics et de jouer le rôle d’intermédiaire entre le niveau politique et la société civile ; </a:t>
            </a:r>
          </a:p>
          <a:p>
            <a:pPr marL="342900" indent="-342900" algn="just">
              <a:spcBef>
                <a:spcPts val="600"/>
              </a:spcBef>
              <a:buAutoNum type="arabicPeriod"/>
            </a:pPr>
            <a:endParaRPr lang="fr-FR" sz="800" dirty="0"/>
          </a:p>
          <a:p>
            <a:pPr algn="just">
              <a:spcBef>
                <a:spcPts val="600"/>
              </a:spcBef>
            </a:pPr>
            <a:r>
              <a:rPr lang="fr-FR" sz="2200" dirty="0"/>
              <a:t>Bureau d’accueil des Primo-Arrivants (BAPA) de Philippeville : </a:t>
            </a:r>
          </a:p>
          <a:p>
            <a:pPr marL="342900" indent="-342900" algn="just">
              <a:spcBef>
                <a:spcPts val="600"/>
              </a:spcBef>
              <a:buAutoNum type="arabicPeriod"/>
            </a:pPr>
            <a:r>
              <a:rPr lang="fr-FR" dirty="0"/>
              <a:t>Coanimer et renforcer le partenariat avec les acteurs de la </a:t>
            </a:r>
            <a:r>
              <a:rPr lang="fr-FR" b="1" dirty="0"/>
              <a:t>plateforme interculturelle de Florennes </a:t>
            </a:r>
            <a:r>
              <a:rPr lang="fr-FR" dirty="0"/>
              <a:t>en synergie avec le PCS – afin de contribuer au développement de projets interculturels en phase avec les besoins de cette commune spécifique</a:t>
            </a:r>
            <a:endParaRPr lang="fr-BE" dirty="0"/>
          </a:p>
          <a:p>
            <a:pPr>
              <a:spcBef>
                <a:spcPts val="600"/>
              </a:spcBef>
            </a:pPr>
            <a:endParaRPr lang="fr-BE" sz="2200" dirty="0"/>
          </a:p>
        </p:txBody>
      </p:sp>
      <p:pic>
        <p:nvPicPr>
          <p:cNvPr id="7" name="Image 6">
            <a:extLst>
              <a:ext uri="{FF2B5EF4-FFF2-40B4-BE49-F238E27FC236}">
                <a16:creationId xmlns:a16="http://schemas.microsoft.com/office/drawing/2014/main" id="{0177C56F-A83B-4727-B0C1-6FC5AB68C27B}"/>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8" name="Image 7">
            <a:extLst>
              <a:ext uri="{FF2B5EF4-FFF2-40B4-BE49-F238E27FC236}">
                <a16:creationId xmlns:a16="http://schemas.microsoft.com/office/drawing/2014/main" id="{9461FD3B-556F-445B-97A1-D4824E4B1B2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292567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702183" y="548281"/>
            <a:ext cx="8876148"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Diffusion et promotion des outils PPLI </a:t>
            </a:r>
            <a:endParaRPr lang="fr-BE" sz="4800" b="1" cap="small" spc="-300" dirty="0">
              <a:solidFill>
                <a:schemeClr val="bg1"/>
              </a:solidFill>
              <a:latin typeface="Corbel" panose="020B0503020204020204" pitchFamily="34" charset="0"/>
            </a:endParaRPr>
          </a:p>
        </p:txBody>
      </p:sp>
      <p:sp>
        <p:nvSpPr>
          <p:cNvPr id="3" name="Rectangle 2">
            <a:extLst>
              <a:ext uri="{FF2B5EF4-FFF2-40B4-BE49-F238E27FC236}">
                <a16:creationId xmlns:a16="http://schemas.microsoft.com/office/drawing/2014/main" id="{2CB937C7-4292-4007-95D0-9DEF89F9E82A}"/>
              </a:ext>
            </a:extLst>
          </p:cNvPr>
          <p:cNvSpPr/>
          <p:nvPr/>
        </p:nvSpPr>
        <p:spPr>
          <a:xfrm>
            <a:off x="407368" y="1489797"/>
            <a:ext cx="10848632" cy="723275"/>
          </a:xfrm>
          <a:prstGeom prst="rect">
            <a:avLst/>
          </a:prstGeom>
        </p:spPr>
        <p:txBody>
          <a:bodyPr wrap="square">
            <a:spAutoFit/>
          </a:bodyPr>
          <a:lstStyle/>
          <a:p>
            <a:pPr>
              <a:spcBef>
                <a:spcPts val="600"/>
              </a:spcBef>
            </a:pPr>
            <a:endParaRPr lang="fr-FR" dirty="0"/>
          </a:p>
          <a:p>
            <a:pPr>
              <a:spcBef>
                <a:spcPts val="600"/>
              </a:spcBef>
            </a:pPr>
            <a:endParaRPr lang="fr-BE" dirty="0"/>
          </a:p>
        </p:txBody>
      </p:sp>
      <p:sp>
        <p:nvSpPr>
          <p:cNvPr id="2" name="ZoneTexte 1">
            <a:extLst>
              <a:ext uri="{FF2B5EF4-FFF2-40B4-BE49-F238E27FC236}">
                <a16:creationId xmlns:a16="http://schemas.microsoft.com/office/drawing/2014/main" id="{06024329-B385-463B-A6CC-BC96E01DDB74}"/>
              </a:ext>
            </a:extLst>
          </p:cNvPr>
          <p:cNvSpPr txBox="1"/>
          <p:nvPr/>
        </p:nvSpPr>
        <p:spPr>
          <a:xfrm>
            <a:off x="554775" y="2371679"/>
            <a:ext cx="11082449" cy="2308324"/>
          </a:xfrm>
          <a:prstGeom prst="rect">
            <a:avLst/>
          </a:prstGeom>
          <a:noFill/>
        </p:spPr>
        <p:txBody>
          <a:bodyPr wrap="square" rtlCol="0">
            <a:spAutoFit/>
          </a:bodyPr>
          <a:lstStyle/>
          <a:p>
            <a:r>
              <a:rPr lang="fr-FR" sz="3600" dirty="0"/>
              <a:t>Au vu des nombreuses annulations d’événements, dont plusieurs séances d’information et afin de promouvoir les outils développés fin 2019, nous profitons de votre présence afin de vous présenter les réalisations suivantes :   </a:t>
            </a:r>
            <a:endParaRPr lang="fr-BE" sz="3600" dirty="0"/>
          </a:p>
        </p:txBody>
      </p:sp>
      <p:pic>
        <p:nvPicPr>
          <p:cNvPr id="8" name="Image 7">
            <a:extLst>
              <a:ext uri="{FF2B5EF4-FFF2-40B4-BE49-F238E27FC236}">
                <a16:creationId xmlns:a16="http://schemas.microsoft.com/office/drawing/2014/main" id="{85400A91-6378-4369-8081-105C85D0F74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9" name="Image 8">
            <a:extLst>
              <a:ext uri="{FF2B5EF4-FFF2-40B4-BE49-F238E27FC236}">
                <a16:creationId xmlns:a16="http://schemas.microsoft.com/office/drawing/2014/main" id="{E2DC369E-308E-4045-BBEF-0D95A0371DC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115887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1F6E8A-9CBE-4450-B76A-060568057D50}"/>
              </a:ext>
            </a:extLst>
          </p:cNvPr>
          <p:cNvSpPr/>
          <p:nvPr/>
        </p:nvSpPr>
        <p:spPr>
          <a:xfrm>
            <a:off x="0" y="0"/>
            <a:ext cx="12192000" cy="7029400"/>
          </a:xfrm>
          <a:prstGeom prst="rect">
            <a:avLst/>
          </a:prstGeom>
          <a:solidFill>
            <a:srgbClr val="F6BF2D"/>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6" name="Rectangle 5">
            <a:extLst>
              <a:ext uri="{FF2B5EF4-FFF2-40B4-BE49-F238E27FC236}">
                <a16:creationId xmlns:a16="http://schemas.microsoft.com/office/drawing/2014/main" id="{E18EFA48-75E7-4D7A-96FB-BF714AE01BB7}"/>
              </a:ext>
            </a:extLst>
          </p:cNvPr>
          <p:cNvSpPr/>
          <p:nvPr/>
        </p:nvSpPr>
        <p:spPr>
          <a:xfrm>
            <a:off x="0" y="0"/>
            <a:ext cx="12192000" cy="1268760"/>
          </a:xfrm>
          <a:prstGeom prst="rect">
            <a:avLst/>
          </a:prstGeom>
          <a:solidFill>
            <a:srgbClr val="C000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8" name="ZoneTexte 7">
            <a:extLst>
              <a:ext uri="{FF2B5EF4-FFF2-40B4-BE49-F238E27FC236}">
                <a16:creationId xmlns:a16="http://schemas.microsoft.com/office/drawing/2014/main" id="{91CBB15C-287E-4332-B403-85A48909EA25}"/>
              </a:ext>
            </a:extLst>
          </p:cNvPr>
          <p:cNvSpPr txBox="1"/>
          <p:nvPr/>
        </p:nvSpPr>
        <p:spPr>
          <a:xfrm>
            <a:off x="363600" y="1556792"/>
            <a:ext cx="5804408" cy="2585323"/>
          </a:xfrm>
          <a:prstGeom prst="rect">
            <a:avLst/>
          </a:prstGeom>
          <a:noFill/>
        </p:spPr>
        <p:txBody>
          <a:bodyPr wrap="square" rtlCol="0">
            <a:spAutoFit/>
          </a:bodyPr>
          <a:lstStyle/>
          <a:p>
            <a:r>
              <a:rPr lang="fr-BE" dirty="0"/>
              <a:t>Ce dossier regroupe une série de fiches qui apportent un éclairage sur des questions complexes telles que l’intégration, l’asile (la protection internationale) ou encore les migrants en transit. Les fiches peuvent être lues en continu ou utilisées comme autant de dossiers thématiques individuels pour illustrer une formation, la rédaction d’un article, un cours ou un contenu de réunions. Elles sont suivies d’un glossaire qui revient sur des définitions et une série de liens pour aller plus loin.</a:t>
            </a:r>
            <a:endParaRPr lang="fr-FR" dirty="0"/>
          </a:p>
        </p:txBody>
      </p:sp>
      <p:sp>
        <p:nvSpPr>
          <p:cNvPr id="9" name="ZoneTexte 8">
            <a:extLst>
              <a:ext uri="{FF2B5EF4-FFF2-40B4-BE49-F238E27FC236}">
                <a16:creationId xmlns:a16="http://schemas.microsoft.com/office/drawing/2014/main" id="{0C5973D7-FB6A-4720-B4C7-059ABC802336}"/>
              </a:ext>
            </a:extLst>
          </p:cNvPr>
          <p:cNvSpPr txBox="1"/>
          <p:nvPr/>
        </p:nvSpPr>
        <p:spPr>
          <a:xfrm>
            <a:off x="363600" y="61438"/>
            <a:ext cx="11034104" cy="830997"/>
          </a:xfrm>
          <a:prstGeom prst="rect">
            <a:avLst/>
          </a:prstGeom>
          <a:noFill/>
        </p:spPr>
        <p:txBody>
          <a:bodyPr wrap="square" rtlCol="0">
            <a:spAutoFit/>
          </a:bodyPr>
          <a:lstStyle/>
          <a:p>
            <a:r>
              <a:rPr lang="fr-FR" sz="4800" b="1" dirty="0" err="1">
                <a:solidFill>
                  <a:schemeClr val="bg1"/>
                </a:solidFill>
              </a:rPr>
              <a:t>CAIstiques</a:t>
            </a:r>
            <a:endParaRPr lang="fr-FR" sz="2800" b="1" dirty="0">
              <a:solidFill>
                <a:schemeClr val="bg1"/>
              </a:solidFill>
            </a:endParaRPr>
          </a:p>
        </p:txBody>
      </p:sp>
      <p:pic>
        <p:nvPicPr>
          <p:cNvPr id="10" name="Image 9">
            <a:extLst>
              <a:ext uri="{FF2B5EF4-FFF2-40B4-BE49-F238E27FC236}">
                <a16:creationId xmlns:a16="http://schemas.microsoft.com/office/drawing/2014/main" id="{12BB7DBA-B9F3-41A5-B663-629B02FF0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5281">
            <a:off x="6654004" y="1451755"/>
            <a:ext cx="4857832" cy="3436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82DA05AB-DECD-486B-B39E-F6AB8CDF008F}"/>
              </a:ext>
            </a:extLst>
          </p:cNvPr>
          <p:cNvSpPr/>
          <p:nvPr/>
        </p:nvSpPr>
        <p:spPr>
          <a:xfrm>
            <a:off x="111428" y="4326576"/>
            <a:ext cx="6346737" cy="738664"/>
          </a:xfrm>
          <a:prstGeom prst="rect">
            <a:avLst/>
          </a:prstGeom>
        </p:spPr>
        <p:txBody>
          <a:bodyPr wrap="none">
            <a:spAutoFit/>
          </a:bodyPr>
          <a:lstStyle/>
          <a:p>
            <a:r>
              <a:rPr lang="fr-BE" sz="2400" b="1" dirty="0">
                <a:solidFill>
                  <a:schemeClr val="bg1"/>
                </a:solidFill>
              </a:rPr>
              <a:t>Disponible sur </a:t>
            </a:r>
            <a:r>
              <a:rPr lang="fr-BE" dirty="0">
                <a:hlinkClick r:id="rId3"/>
              </a:rPr>
              <a:t>https://www.cainamur.be/CAISTIQUES.html</a:t>
            </a:r>
            <a:endParaRPr lang="fr-BE" dirty="0"/>
          </a:p>
          <a:p>
            <a:endParaRPr lang="fr-BE" dirty="0"/>
          </a:p>
        </p:txBody>
      </p:sp>
      <p:pic>
        <p:nvPicPr>
          <p:cNvPr id="12" name="Image 11">
            <a:extLst>
              <a:ext uri="{FF2B5EF4-FFF2-40B4-BE49-F238E27FC236}">
                <a16:creationId xmlns:a16="http://schemas.microsoft.com/office/drawing/2014/main" id="{4D7042A3-E8D8-4551-804F-970675C39A81}"/>
              </a:ext>
            </a:extLst>
          </p:cNvPr>
          <p:cNvPicPr>
            <a:picLocks noChangeAspect="1"/>
          </p:cNvPicPr>
          <p:nvPr/>
        </p:nvPicPr>
        <p:blipFill>
          <a:blip r:embed="rId4"/>
          <a:stretch>
            <a:fillRect/>
          </a:stretch>
        </p:blipFill>
        <p:spPr>
          <a:xfrm>
            <a:off x="-346663" y="5034011"/>
            <a:ext cx="2570642" cy="1800000"/>
          </a:xfrm>
          <a:prstGeom prst="rect">
            <a:avLst/>
          </a:prstGeom>
        </p:spPr>
      </p:pic>
      <p:pic>
        <p:nvPicPr>
          <p:cNvPr id="13" name="Image 12">
            <a:extLst>
              <a:ext uri="{FF2B5EF4-FFF2-40B4-BE49-F238E27FC236}">
                <a16:creationId xmlns:a16="http://schemas.microsoft.com/office/drawing/2014/main" id="{5774E674-BDF7-4442-829C-0E612B513F67}"/>
              </a:ext>
            </a:extLst>
          </p:cNvPr>
          <p:cNvPicPr>
            <a:picLocks noChangeAspect="1"/>
          </p:cNvPicPr>
          <p:nvPr/>
        </p:nvPicPr>
        <p:blipFill>
          <a:blip r:embed="rId5"/>
          <a:stretch>
            <a:fillRect/>
          </a:stretch>
        </p:blipFill>
        <p:spPr>
          <a:xfrm>
            <a:off x="2205202" y="5034011"/>
            <a:ext cx="2556442" cy="1800000"/>
          </a:xfrm>
          <a:prstGeom prst="rect">
            <a:avLst/>
          </a:prstGeom>
        </p:spPr>
      </p:pic>
      <p:pic>
        <p:nvPicPr>
          <p:cNvPr id="14" name="Image 13">
            <a:extLst>
              <a:ext uri="{FF2B5EF4-FFF2-40B4-BE49-F238E27FC236}">
                <a16:creationId xmlns:a16="http://schemas.microsoft.com/office/drawing/2014/main" id="{956E83C7-2463-4337-82EC-817EA7BFDC4A}"/>
              </a:ext>
            </a:extLst>
          </p:cNvPr>
          <p:cNvPicPr>
            <a:picLocks noChangeAspect="1"/>
          </p:cNvPicPr>
          <p:nvPr/>
        </p:nvPicPr>
        <p:blipFill>
          <a:blip r:embed="rId6"/>
          <a:stretch>
            <a:fillRect/>
          </a:stretch>
        </p:blipFill>
        <p:spPr>
          <a:xfrm>
            <a:off x="4761644" y="5034011"/>
            <a:ext cx="2590434" cy="1800000"/>
          </a:xfrm>
          <a:prstGeom prst="rect">
            <a:avLst/>
          </a:prstGeom>
        </p:spPr>
      </p:pic>
      <p:pic>
        <p:nvPicPr>
          <p:cNvPr id="15" name="Image 14">
            <a:extLst>
              <a:ext uri="{FF2B5EF4-FFF2-40B4-BE49-F238E27FC236}">
                <a16:creationId xmlns:a16="http://schemas.microsoft.com/office/drawing/2014/main" id="{4B29371A-B166-48DC-AF7D-B9E820DB2A37}"/>
              </a:ext>
            </a:extLst>
          </p:cNvPr>
          <p:cNvPicPr>
            <a:picLocks noChangeAspect="1"/>
          </p:cNvPicPr>
          <p:nvPr/>
        </p:nvPicPr>
        <p:blipFill>
          <a:blip r:embed="rId7"/>
          <a:stretch>
            <a:fillRect/>
          </a:stretch>
        </p:blipFill>
        <p:spPr>
          <a:xfrm>
            <a:off x="7352078" y="5034011"/>
            <a:ext cx="2560346" cy="1800000"/>
          </a:xfrm>
          <a:prstGeom prst="rect">
            <a:avLst/>
          </a:prstGeom>
        </p:spPr>
      </p:pic>
      <p:pic>
        <p:nvPicPr>
          <p:cNvPr id="16" name="Image 15">
            <a:extLst>
              <a:ext uri="{FF2B5EF4-FFF2-40B4-BE49-F238E27FC236}">
                <a16:creationId xmlns:a16="http://schemas.microsoft.com/office/drawing/2014/main" id="{F1A6E6BD-232C-4D1E-A077-F607A4CFEE7D}"/>
              </a:ext>
            </a:extLst>
          </p:cNvPr>
          <p:cNvPicPr>
            <a:picLocks noChangeAspect="1"/>
          </p:cNvPicPr>
          <p:nvPr/>
        </p:nvPicPr>
        <p:blipFill>
          <a:blip r:embed="rId8"/>
          <a:stretch>
            <a:fillRect/>
          </a:stretch>
        </p:blipFill>
        <p:spPr>
          <a:xfrm>
            <a:off x="9912424" y="5038950"/>
            <a:ext cx="2574782" cy="1800000"/>
          </a:xfrm>
          <a:prstGeom prst="rect">
            <a:avLst/>
          </a:prstGeom>
        </p:spPr>
      </p:pic>
    </p:spTree>
    <p:extLst>
      <p:ext uri="{BB962C8B-B14F-4D97-AF65-F5344CB8AC3E}">
        <p14:creationId xmlns:p14="http://schemas.microsoft.com/office/powerpoint/2010/main" val="241794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29400"/>
          </a:xfrm>
          <a:prstGeom prst="rect">
            <a:avLst/>
          </a:prstGeom>
          <a:solidFill>
            <a:srgbClr val="F6BF2D"/>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9" name="Rectangle 8"/>
          <p:cNvSpPr/>
          <p:nvPr/>
        </p:nvSpPr>
        <p:spPr>
          <a:xfrm>
            <a:off x="0" y="0"/>
            <a:ext cx="12192000" cy="1268760"/>
          </a:xfrm>
          <a:prstGeom prst="rect">
            <a:avLst/>
          </a:prstGeom>
          <a:solidFill>
            <a:srgbClr val="C000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pic>
        <p:nvPicPr>
          <p:cNvPr id="3" name="Image 2">
            <a:extLst>
              <a:ext uri="{FF2B5EF4-FFF2-40B4-BE49-F238E27FC236}">
                <a16:creationId xmlns:a16="http://schemas.microsoft.com/office/drawing/2014/main" id="{31E1ECF9-D426-4DBD-89C4-318B6FF2EF83}"/>
              </a:ext>
            </a:extLst>
          </p:cNvPr>
          <p:cNvPicPr>
            <a:picLocks noChangeAspect="1"/>
          </p:cNvPicPr>
          <p:nvPr/>
        </p:nvPicPr>
        <p:blipFill>
          <a:blip r:embed="rId2"/>
          <a:stretch>
            <a:fillRect/>
          </a:stretch>
        </p:blipFill>
        <p:spPr>
          <a:xfrm>
            <a:off x="8199871" y="2305319"/>
            <a:ext cx="3876092" cy="2911376"/>
          </a:xfrm>
          <a:prstGeom prst="rect">
            <a:avLst/>
          </a:prstGeom>
        </p:spPr>
      </p:pic>
      <p:sp>
        <p:nvSpPr>
          <p:cNvPr id="7" name="ZoneTexte 6">
            <a:extLst>
              <a:ext uri="{FF2B5EF4-FFF2-40B4-BE49-F238E27FC236}">
                <a16:creationId xmlns:a16="http://schemas.microsoft.com/office/drawing/2014/main" id="{020D20DD-A4F2-49EC-8726-D1F8727E2697}"/>
              </a:ext>
            </a:extLst>
          </p:cNvPr>
          <p:cNvSpPr txBox="1"/>
          <p:nvPr/>
        </p:nvSpPr>
        <p:spPr>
          <a:xfrm>
            <a:off x="363600" y="1556792"/>
            <a:ext cx="7993248" cy="4739759"/>
          </a:xfrm>
          <a:prstGeom prst="rect">
            <a:avLst/>
          </a:prstGeom>
          <a:noFill/>
        </p:spPr>
        <p:txBody>
          <a:bodyPr wrap="square" rtlCol="0">
            <a:spAutoFit/>
          </a:bodyPr>
          <a:lstStyle/>
          <a:p>
            <a:r>
              <a:rPr lang="fr-FR" b="1" dirty="0"/>
              <a:t>Thématiques</a:t>
            </a:r>
            <a:r>
              <a:rPr lang="fr-FR" dirty="0"/>
              <a:t> : </a:t>
            </a:r>
            <a:r>
              <a:rPr lang="fr-FR" sz="1600" dirty="0"/>
              <a:t>CITOYENNETÉ, IDENTITÉ ET REPRÉSENTATIONS, SANTE GLOBALE</a:t>
            </a:r>
          </a:p>
          <a:p>
            <a:endParaRPr lang="fr-FR" b="1" dirty="0"/>
          </a:p>
          <a:p>
            <a:r>
              <a:rPr lang="fr-FR" b="1" dirty="0"/>
              <a:t>Contenu</a:t>
            </a:r>
            <a:r>
              <a:rPr lang="fr-FR" dirty="0"/>
              <a:t>: Un dossier (32 pages)</a:t>
            </a:r>
          </a:p>
          <a:p>
            <a:endParaRPr lang="fr-FR" b="1" dirty="0"/>
          </a:p>
          <a:p>
            <a:r>
              <a:rPr lang="fr-FR" b="1" dirty="0"/>
              <a:t>Objectifs </a:t>
            </a:r>
            <a:r>
              <a:rPr lang="fr-FR" dirty="0"/>
              <a:t>: </a:t>
            </a:r>
          </a:p>
          <a:p>
            <a:pPr marL="285750" indent="-285750">
              <a:buFont typeface="Arial" panose="020B0604020202020204" pitchFamily="34" charset="0"/>
              <a:buChar char="•"/>
            </a:pPr>
            <a:r>
              <a:rPr lang="fr-FR" dirty="0"/>
              <a:t>sensibiliser les professionnels aux enjeux des rencontres avec les personnes migrantes ;</a:t>
            </a:r>
          </a:p>
          <a:p>
            <a:pPr marL="285750" indent="-285750">
              <a:buFont typeface="Arial" panose="020B0604020202020204" pitchFamily="34" charset="0"/>
              <a:buChar char="•"/>
            </a:pPr>
            <a:r>
              <a:rPr lang="fr-FR" dirty="0"/>
              <a:t>apporter des pistes, des ressources et des outils permettant de nourrir les pratiques professionnelles d'information, d'accompagnement et d'orientation ;</a:t>
            </a:r>
          </a:p>
          <a:p>
            <a:pPr marL="285750" indent="-285750">
              <a:buFont typeface="Arial" panose="020B0604020202020204" pitchFamily="34" charset="0"/>
              <a:buChar char="•"/>
            </a:pPr>
            <a:r>
              <a:rPr lang="fr-FR" dirty="0"/>
              <a:t>présenter des leviers sur lesquels peuvent s'appuyer les professionnels,</a:t>
            </a:r>
          </a:p>
          <a:p>
            <a:endParaRPr lang="fr-FR" b="1" dirty="0"/>
          </a:p>
          <a:p>
            <a:r>
              <a:rPr lang="fr-FR" b="1" dirty="0"/>
              <a:t>Conditions d'obtention</a:t>
            </a:r>
            <a:r>
              <a:rPr lang="fr-FR" dirty="0"/>
              <a:t>: disponible gratuitement en version papier sur demande au centre de documentation et en téléchargement (</a:t>
            </a:r>
            <a:r>
              <a:rPr lang="fr-FR" dirty="0" err="1"/>
              <a:t>pdf</a:t>
            </a:r>
            <a:r>
              <a:rPr lang="fr-FR" dirty="0"/>
              <a:t>).</a:t>
            </a:r>
          </a:p>
          <a:p>
            <a:endParaRPr lang="fr-FR" dirty="0"/>
          </a:p>
          <a:p>
            <a:r>
              <a:rPr lang="fr-BE" sz="2000" b="1" dirty="0">
                <a:solidFill>
                  <a:schemeClr val="bg1"/>
                </a:solidFill>
              </a:rPr>
              <a:t>Disponible sur </a:t>
            </a:r>
            <a:r>
              <a:rPr lang="fr-FR" sz="1200" dirty="0">
                <a:hlinkClick r:id="rId3"/>
              </a:rPr>
              <a:t>https://www.cultures-sante.be/nos-outils/les-focus-sante/item/538-focus-sante-n-5-arriver-en-belgique-et-etre-informe-de-ses-droits-sociaux-et-de-sante-une-question-de-justice.html</a:t>
            </a:r>
            <a:endParaRPr lang="fr-FR" sz="1200" dirty="0"/>
          </a:p>
          <a:p>
            <a:endParaRPr lang="fr-FR" dirty="0"/>
          </a:p>
        </p:txBody>
      </p:sp>
      <p:sp>
        <p:nvSpPr>
          <p:cNvPr id="10" name="ZoneTexte 9">
            <a:extLst>
              <a:ext uri="{FF2B5EF4-FFF2-40B4-BE49-F238E27FC236}">
                <a16:creationId xmlns:a16="http://schemas.microsoft.com/office/drawing/2014/main" id="{E52B4EBB-7D1F-4D5E-AE0C-207711798238}"/>
              </a:ext>
            </a:extLst>
          </p:cNvPr>
          <p:cNvSpPr txBox="1"/>
          <p:nvPr/>
        </p:nvSpPr>
        <p:spPr>
          <a:xfrm>
            <a:off x="363600" y="61438"/>
            <a:ext cx="11034104" cy="1261884"/>
          </a:xfrm>
          <a:prstGeom prst="rect">
            <a:avLst/>
          </a:prstGeom>
          <a:noFill/>
        </p:spPr>
        <p:txBody>
          <a:bodyPr wrap="square" rtlCol="0">
            <a:spAutoFit/>
          </a:bodyPr>
          <a:lstStyle/>
          <a:p>
            <a:r>
              <a:rPr lang="fr-FR" sz="4800" b="1" dirty="0">
                <a:solidFill>
                  <a:schemeClr val="bg1"/>
                </a:solidFill>
              </a:rPr>
              <a:t>Focus Santé n°5 </a:t>
            </a:r>
            <a:r>
              <a:rPr lang="fr-FR" sz="2800" b="1" dirty="0">
                <a:solidFill>
                  <a:schemeClr val="bg1"/>
                </a:solidFill>
              </a:rPr>
              <a:t>- Arriver en Belgique et être informé de ses droits sociaux et de santé : une question de justice</a:t>
            </a:r>
          </a:p>
        </p:txBody>
      </p:sp>
    </p:spTree>
    <p:extLst>
      <p:ext uri="{BB962C8B-B14F-4D97-AF65-F5344CB8AC3E}">
        <p14:creationId xmlns:p14="http://schemas.microsoft.com/office/powerpoint/2010/main" val="311651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00"/>
            <a:ext cx="12192000" cy="7029400"/>
          </a:xfrm>
          <a:prstGeom prst="rect">
            <a:avLst/>
          </a:prstGeom>
          <a:solidFill>
            <a:srgbClr val="F6BF2D"/>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9" name="Rectangle 8"/>
          <p:cNvSpPr/>
          <p:nvPr/>
        </p:nvSpPr>
        <p:spPr>
          <a:xfrm>
            <a:off x="0" y="-85700"/>
            <a:ext cx="12192000" cy="1354460"/>
          </a:xfrm>
          <a:prstGeom prst="rect">
            <a:avLst/>
          </a:prstGeom>
          <a:solidFill>
            <a:srgbClr val="C000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4400" b="1" dirty="0">
                <a:solidFill>
                  <a:schemeClr val="bg1"/>
                </a:solidFill>
              </a:rPr>
              <a:t>Répertoire d’outils à dimension interculturelle </a:t>
            </a:r>
            <a:endParaRPr lang="fr-BE" sz="4400" b="1" dirty="0">
              <a:solidFill>
                <a:schemeClr val="bg1"/>
              </a:solidFill>
            </a:endParaRPr>
          </a:p>
        </p:txBody>
      </p:sp>
      <p:pic>
        <p:nvPicPr>
          <p:cNvPr id="6" name="Image 5">
            <a:extLst>
              <a:ext uri="{FF2B5EF4-FFF2-40B4-BE49-F238E27FC236}">
                <a16:creationId xmlns:a16="http://schemas.microsoft.com/office/drawing/2014/main" id="{39388CDC-FB10-4EF1-BB11-2C8B6042DAA1}"/>
              </a:ext>
            </a:extLst>
          </p:cNvPr>
          <p:cNvPicPr/>
          <p:nvPr/>
        </p:nvPicPr>
        <p:blipFill rotWithShape="1">
          <a:blip r:embed="rId2"/>
          <a:srcRect l="34713" t="15052" r="36180" b="11376"/>
          <a:stretch/>
        </p:blipFill>
        <p:spPr bwMode="auto">
          <a:xfrm rot="21413765">
            <a:off x="668663" y="1556792"/>
            <a:ext cx="3617871" cy="4820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 name="ZoneTexte 1">
            <a:extLst>
              <a:ext uri="{FF2B5EF4-FFF2-40B4-BE49-F238E27FC236}">
                <a16:creationId xmlns:a16="http://schemas.microsoft.com/office/drawing/2014/main" id="{D604BBAC-6A51-471D-89C5-7ECB19C9B344}"/>
              </a:ext>
            </a:extLst>
          </p:cNvPr>
          <p:cNvSpPr txBox="1"/>
          <p:nvPr/>
        </p:nvSpPr>
        <p:spPr>
          <a:xfrm>
            <a:off x="5266892" y="1695463"/>
            <a:ext cx="5425280" cy="3416320"/>
          </a:xfrm>
          <a:prstGeom prst="rect">
            <a:avLst/>
          </a:prstGeom>
          <a:noFill/>
        </p:spPr>
        <p:txBody>
          <a:bodyPr wrap="square" rtlCol="0">
            <a:spAutoFit/>
          </a:bodyPr>
          <a:lstStyle/>
          <a:p>
            <a:r>
              <a:rPr lang="fr-FR" dirty="0"/>
              <a:t>Qui vous donnera des informations sur : </a:t>
            </a:r>
          </a:p>
          <a:p>
            <a:endParaRPr lang="fr-FR" dirty="0"/>
          </a:p>
          <a:p>
            <a:r>
              <a:rPr lang="fr-FR" dirty="0"/>
              <a:t>Chapitre 1 : 	</a:t>
            </a:r>
            <a:r>
              <a:rPr lang="fr-FR" b="1" dirty="0"/>
              <a:t>Outils proposés par l’ONE </a:t>
            </a:r>
          </a:p>
          <a:p>
            <a:endParaRPr lang="fr-FR" dirty="0"/>
          </a:p>
          <a:p>
            <a:r>
              <a:rPr lang="fr-FR" dirty="0"/>
              <a:t>Chapitre 2 : 	</a:t>
            </a:r>
            <a:r>
              <a:rPr lang="fr-FR" b="1" dirty="0"/>
              <a:t>Outils et pratiques inspirantes 		des actrices et acteurs de terrain </a:t>
            </a:r>
          </a:p>
          <a:p>
            <a:endParaRPr lang="fr-FR" dirty="0"/>
          </a:p>
          <a:p>
            <a:r>
              <a:rPr lang="fr-FR" dirty="0"/>
              <a:t>Chapitre 3 : 	</a:t>
            </a:r>
            <a:r>
              <a:rPr lang="fr-FR" b="1" dirty="0"/>
              <a:t>Où trouver ces outils ?</a:t>
            </a:r>
          </a:p>
          <a:p>
            <a:endParaRPr lang="fr-FR" dirty="0"/>
          </a:p>
          <a:p>
            <a:r>
              <a:rPr lang="fr-FR" dirty="0"/>
              <a:t>Chapitre 4 : 	</a:t>
            </a:r>
            <a:r>
              <a:rPr lang="fr-FR" b="1" dirty="0"/>
              <a:t>Orienter les parents en 			recherche d’un milieu d’accueil</a:t>
            </a:r>
          </a:p>
          <a:p>
            <a:endParaRPr lang="fr-BE" dirty="0"/>
          </a:p>
        </p:txBody>
      </p:sp>
      <p:sp>
        <p:nvSpPr>
          <p:cNvPr id="3" name="ZoneTexte 2">
            <a:extLst>
              <a:ext uri="{FF2B5EF4-FFF2-40B4-BE49-F238E27FC236}">
                <a16:creationId xmlns:a16="http://schemas.microsoft.com/office/drawing/2014/main" id="{FFDD698E-3F5A-4413-B88A-1ABFB212009F}"/>
              </a:ext>
            </a:extLst>
          </p:cNvPr>
          <p:cNvSpPr txBox="1"/>
          <p:nvPr/>
        </p:nvSpPr>
        <p:spPr>
          <a:xfrm>
            <a:off x="4955196" y="5117091"/>
            <a:ext cx="6048672" cy="1354217"/>
          </a:xfrm>
          <a:prstGeom prst="rect">
            <a:avLst/>
          </a:prstGeom>
          <a:noFill/>
        </p:spPr>
        <p:txBody>
          <a:bodyPr wrap="square" rtlCol="0">
            <a:spAutoFit/>
          </a:bodyPr>
          <a:lstStyle/>
          <a:p>
            <a:r>
              <a:rPr lang="fr-FR" sz="1600" dirty="0"/>
              <a:t>Disponible gratuitement en version papier sur demande au auprès du C.A.I. et en téléchargement (PDF) </a:t>
            </a:r>
          </a:p>
          <a:p>
            <a:endParaRPr lang="fr-FR" dirty="0"/>
          </a:p>
          <a:p>
            <a:r>
              <a:rPr lang="fr-BE" sz="1400" dirty="0">
                <a:hlinkClick r:id="rId3"/>
              </a:rPr>
              <a:t>https://www.cainamur.be/IMG/pdf/2020_rep_petite_enfance_vprint_2mm.pdf</a:t>
            </a:r>
            <a:endParaRPr lang="fr-BE" sz="1400" dirty="0"/>
          </a:p>
          <a:p>
            <a:endParaRPr lang="fr-BE" dirty="0"/>
          </a:p>
        </p:txBody>
      </p:sp>
    </p:spTree>
    <p:extLst>
      <p:ext uri="{BB962C8B-B14F-4D97-AF65-F5344CB8AC3E}">
        <p14:creationId xmlns:p14="http://schemas.microsoft.com/office/powerpoint/2010/main" val="245993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509"/>
            <a:ext cx="12192000" cy="7029400"/>
          </a:xfrm>
          <a:prstGeom prst="rect">
            <a:avLst/>
          </a:prstGeom>
          <a:solidFill>
            <a:srgbClr val="F6BF2D"/>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9" name="Rectangle 8"/>
          <p:cNvSpPr/>
          <p:nvPr/>
        </p:nvSpPr>
        <p:spPr>
          <a:xfrm>
            <a:off x="0" y="-29509"/>
            <a:ext cx="12192000" cy="1298269"/>
          </a:xfrm>
          <a:prstGeom prst="rect">
            <a:avLst/>
          </a:prstGeom>
          <a:solidFill>
            <a:srgbClr val="C000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1"/>
            <a:r>
              <a:rPr lang="fr-FR" sz="5400" b="1" dirty="0">
                <a:solidFill>
                  <a:schemeClr val="bg1"/>
                </a:solidFill>
              </a:rPr>
              <a:t>Fiches mobilité multimodale</a:t>
            </a:r>
            <a:endParaRPr lang="fr-BE" sz="5400" b="1" dirty="0">
              <a:solidFill>
                <a:schemeClr val="bg1"/>
              </a:solidFill>
            </a:endParaRPr>
          </a:p>
        </p:txBody>
      </p:sp>
      <p:sp>
        <p:nvSpPr>
          <p:cNvPr id="10" name="ZoneTexte 9">
            <a:extLst>
              <a:ext uri="{FF2B5EF4-FFF2-40B4-BE49-F238E27FC236}">
                <a16:creationId xmlns:a16="http://schemas.microsoft.com/office/drawing/2014/main" id="{F18C0844-6117-49F8-A45F-22B08D216D37}"/>
              </a:ext>
            </a:extLst>
          </p:cNvPr>
          <p:cNvSpPr txBox="1"/>
          <p:nvPr/>
        </p:nvSpPr>
        <p:spPr>
          <a:xfrm>
            <a:off x="5303912" y="2060848"/>
            <a:ext cx="6120680" cy="4339650"/>
          </a:xfrm>
          <a:prstGeom prst="rect">
            <a:avLst/>
          </a:prstGeom>
          <a:noFill/>
        </p:spPr>
        <p:txBody>
          <a:bodyPr wrap="square" rtlCol="0">
            <a:spAutoFit/>
          </a:bodyPr>
          <a:lstStyle/>
          <a:p>
            <a:pPr algn="just"/>
            <a:endParaRPr lang="fr-FR" sz="1600" dirty="0"/>
          </a:p>
          <a:p>
            <a:pPr algn="just"/>
            <a:r>
              <a:rPr lang="fr-BE" sz="1600" dirty="0">
                <a:latin typeface="+mj-lt"/>
              </a:rPr>
              <a:t>Afin de faciliter les déplacements d’un public étranger ou d’origine étrangère sur 20 communes de la province de Namur, nous avons développé des fiches promouvant aussi bien la mobilité multimodale que les technologies modernes de communication. Voici la liste des fiches :</a:t>
            </a:r>
          </a:p>
          <a:p>
            <a:pPr algn="just"/>
            <a:endParaRPr lang="fr-BE" sz="1600" dirty="0">
              <a:latin typeface="+mj-lt"/>
            </a:endParaRPr>
          </a:p>
          <a:p>
            <a:pPr algn="ctr"/>
            <a:r>
              <a:rPr lang="fr-BE" sz="1600" b="1" dirty="0">
                <a:latin typeface="+mj-lt"/>
                <a:hlinkClick r:id="rId2"/>
              </a:rPr>
              <a:t>Andenne</a:t>
            </a:r>
            <a:r>
              <a:rPr lang="fr-BE" sz="1600" b="1" dirty="0">
                <a:latin typeface="+mj-lt"/>
              </a:rPr>
              <a:t> - </a:t>
            </a:r>
            <a:r>
              <a:rPr lang="fr-BE" sz="1600" b="1" dirty="0">
                <a:latin typeface="+mj-lt"/>
                <a:hlinkClick r:id="rId3"/>
              </a:rPr>
              <a:t>Assesse</a:t>
            </a:r>
            <a:r>
              <a:rPr lang="fr-BE" sz="1600" b="1" dirty="0">
                <a:latin typeface="+mj-lt"/>
              </a:rPr>
              <a:t> - </a:t>
            </a:r>
            <a:r>
              <a:rPr lang="fr-BE" sz="1600" b="1" dirty="0">
                <a:latin typeface="+mj-lt"/>
                <a:hlinkClick r:id="rId4"/>
              </a:rPr>
              <a:t>Beauraing</a:t>
            </a:r>
            <a:r>
              <a:rPr lang="fr-BE" sz="1600" b="1" dirty="0">
                <a:latin typeface="+mj-lt"/>
              </a:rPr>
              <a:t> - </a:t>
            </a:r>
            <a:r>
              <a:rPr lang="fr-BE" sz="1600" b="1" dirty="0">
                <a:latin typeface="+mj-lt"/>
                <a:hlinkClick r:id="rId5"/>
              </a:rPr>
              <a:t>Ciney</a:t>
            </a:r>
            <a:r>
              <a:rPr lang="fr-BE" sz="1600" b="1" dirty="0">
                <a:latin typeface="+mj-lt"/>
              </a:rPr>
              <a:t> - </a:t>
            </a:r>
            <a:r>
              <a:rPr lang="fr-BE" sz="1600" b="1" dirty="0">
                <a:latin typeface="+mj-lt"/>
                <a:hlinkClick r:id="rId6"/>
              </a:rPr>
              <a:t>Dinant</a:t>
            </a:r>
            <a:r>
              <a:rPr lang="fr-BE" sz="1600" b="1" dirty="0">
                <a:latin typeface="+mj-lt"/>
              </a:rPr>
              <a:t> - </a:t>
            </a:r>
            <a:r>
              <a:rPr lang="fr-BE" sz="1600" b="1" dirty="0">
                <a:latin typeface="+mj-lt"/>
                <a:hlinkClick r:id="rId7"/>
              </a:rPr>
              <a:t>Eghezée</a:t>
            </a:r>
            <a:r>
              <a:rPr lang="fr-BE" sz="1600" b="1" dirty="0">
                <a:latin typeface="+mj-lt"/>
              </a:rPr>
              <a:t> - </a:t>
            </a:r>
            <a:r>
              <a:rPr lang="fr-BE" sz="1600" b="1" dirty="0">
                <a:latin typeface="+mj-lt"/>
                <a:hlinkClick r:id="rId8"/>
              </a:rPr>
              <a:t>Fernelmont</a:t>
            </a:r>
            <a:r>
              <a:rPr lang="fr-BE" sz="1600" b="1" dirty="0">
                <a:latin typeface="+mj-lt"/>
              </a:rPr>
              <a:t> - </a:t>
            </a:r>
            <a:r>
              <a:rPr lang="fr-BE" sz="1600" b="1" dirty="0">
                <a:latin typeface="+mj-lt"/>
                <a:hlinkClick r:id="rId9"/>
              </a:rPr>
              <a:t>Floreffe</a:t>
            </a:r>
            <a:r>
              <a:rPr lang="fr-BE" sz="1600" b="1" dirty="0">
                <a:latin typeface="+mj-lt"/>
              </a:rPr>
              <a:t> - </a:t>
            </a:r>
            <a:r>
              <a:rPr lang="fr-BE" sz="1600" b="1" dirty="0">
                <a:latin typeface="+mj-lt"/>
                <a:hlinkClick r:id="rId10"/>
              </a:rPr>
              <a:t>Fosses-la-Ville</a:t>
            </a:r>
            <a:r>
              <a:rPr lang="fr-BE" sz="1600" b="1" dirty="0">
                <a:latin typeface="+mj-lt"/>
              </a:rPr>
              <a:t> - </a:t>
            </a:r>
            <a:r>
              <a:rPr lang="fr-BE" sz="1600" b="1" dirty="0">
                <a:latin typeface="+mj-lt"/>
                <a:hlinkClick r:id="rId11"/>
              </a:rPr>
              <a:t>Gembloux</a:t>
            </a:r>
            <a:r>
              <a:rPr lang="fr-BE" sz="1600" b="1" dirty="0">
                <a:latin typeface="+mj-lt"/>
              </a:rPr>
              <a:t> - </a:t>
            </a:r>
            <a:r>
              <a:rPr lang="fr-BE" sz="1600" b="1" dirty="0" err="1">
                <a:latin typeface="+mj-lt"/>
                <a:hlinkClick r:id="rId12"/>
              </a:rPr>
              <a:t>Gesves</a:t>
            </a:r>
            <a:r>
              <a:rPr lang="fr-BE" sz="1600" b="1" dirty="0">
                <a:latin typeface="+mj-lt"/>
              </a:rPr>
              <a:t> - </a:t>
            </a:r>
            <a:r>
              <a:rPr lang="fr-BE" sz="1600" b="1" dirty="0">
                <a:latin typeface="+mj-lt"/>
                <a:hlinkClick r:id="rId13"/>
              </a:rPr>
              <a:t>Jemeppe-sur-Sambre</a:t>
            </a:r>
            <a:r>
              <a:rPr lang="fr-BE" sz="1600" b="1" dirty="0">
                <a:latin typeface="+mj-lt"/>
              </a:rPr>
              <a:t> - </a:t>
            </a:r>
            <a:r>
              <a:rPr lang="fr-BE" sz="1600" b="1" dirty="0">
                <a:latin typeface="+mj-lt"/>
                <a:hlinkClick r:id="rId14"/>
              </a:rPr>
              <a:t>La Bruyère</a:t>
            </a:r>
            <a:r>
              <a:rPr lang="fr-BE" sz="1600" b="1" dirty="0">
                <a:latin typeface="+mj-lt"/>
              </a:rPr>
              <a:t> - </a:t>
            </a:r>
            <a:r>
              <a:rPr lang="fr-BE" sz="1600" b="1" dirty="0">
                <a:latin typeface="+mj-lt"/>
                <a:hlinkClick r:id="rId15"/>
              </a:rPr>
              <a:t>Mettet</a:t>
            </a:r>
            <a:r>
              <a:rPr lang="fr-BE" sz="1600" b="1" dirty="0">
                <a:latin typeface="+mj-lt"/>
              </a:rPr>
              <a:t> - </a:t>
            </a:r>
            <a:r>
              <a:rPr lang="fr-BE" sz="1600" b="1" dirty="0">
                <a:latin typeface="+mj-lt"/>
                <a:hlinkClick r:id="rId16"/>
              </a:rPr>
              <a:t>Namur</a:t>
            </a:r>
            <a:r>
              <a:rPr lang="fr-BE" sz="1600" b="1" dirty="0">
                <a:latin typeface="+mj-lt"/>
              </a:rPr>
              <a:t> - </a:t>
            </a:r>
            <a:r>
              <a:rPr lang="fr-BE" sz="1600" b="1" dirty="0" err="1">
                <a:latin typeface="+mj-lt"/>
                <a:hlinkClick r:id="rId17"/>
              </a:rPr>
              <a:t>Ohey</a:t>
            </a:r>
            <a:r>
              <a:rPr lang="fr-BE" sz="1600" b="1" dirty="0">
                <a:latin typeface="+mj-lt"/>
              </a:rPr>
              <a:t> - </a:t>
            </a:r>
            <a:r>
              <a:rPr lang="fr-BE" sz="1600" b="1" dirty="0">
                <a:latin typeface="+mj-lt"/>
                <a:hlinkClick r:id="rId18"/>
              </a:rPr>
              <a:t>Philippeville</a:t>
            </a:r>
            <a:r>
              <a:rPr lang="fr-BE" sz="1600" b="1" dirty="0">
                <a:latin typeface="+mj-lt"/>
              </a:rPr>
              <a:t> - </a:t>
            </a:r>
            <a:r>
              <a:rPr lang="fr-BE" sz="1600" b="1" dirty="0">
                <a:latin typeface="+mj-lt"/>
                <a:hlinkClick r:id="rId19"/>
              </a:rPr>
              <a:t>Profondeville</a:t>
            </a:r>
            <a:r>
              <a:rPr lang="fr-BE" sz="1600" b="1" dirty="0">
                <a:latin typeface="+mj-lt"/>
              </a:rPr>
              <a:t> - </a:t>
            </a:r>
            <a:r>
              <a:rPr lang="fr-BE" sz="1600" b="1" dirty="0">
                <a:latin typeface="+mj-lt"/>
                <a:hlinkClick r:id="rId20"/>
              </a:rPr>
              <a:t>Sambreville</a:t>
            </a:r>
            <a:r>
              <a:rPr lang="fr-BE" sz="1600" b="1" dirty="0">
                <a:latin typeface="+mj-lt"/>
              </a:rPr>
              <a:t> - </a:t>
            </a:r>
            <a:r>
              <a:rPr lang="fr-BE" sz="1600" b="1" dirty="0">
                <a:latin typeface="+mj-lt"/>
                <a:hlinkClick r:id="rId21"/>
              </a:rPr>
              <a:t>Sombreffe</a:t>
            </a:r>
            <a:endParaRPr lang="fr-BE" sz="1600" b="1" dirty="0">
              <a:latin typeface="+mj-lt"/>
            </a:endParaRPr>
          </a:p>
          <a:p>
            <a:pPr algn="just"/>
            <a:endParaRPr lang="fr-BE" sz="1600" b="1" dirty="0"/>
          </a:p>
          <a:p>
            <a:pPr algn="just"/>
            <a:r>
              <a:rPr lang="fr-FR" sz="1600" dirty="0"/>
              <a:t>Disponible en version papier sur demande au auprès du C.A.I. et en téléchargement (PDF) sur : </a:t>
            </a:r>
            <a:r>
              <a:rPr lang="fr-FR" sz="1600" dirty="0">
                <a:hlinkClick r:id="rId22"/>
              </a:rPr>
              <a:t>https://cainamur.be/les-actions-du-C-A-I-en-matiere-de-mobilite.html</a:t>
            </a:r>
            <a:r>
              <a:rPr lang="fr-FR" sz="1600" dirty="0"/>
              <a:t> </a:t>
            </a:r>
          </a:p>
          <a:p>
            <a:pPr algn="just"/>
            <a:endParaRPr lang="fr-FR" dirty="0"/>
          </a:p>
          <a:p>
            <a:pPr algn="just"/>
            <a:endParaRPr lang="fr-BE" dirty="0"/>
          </a:p>
        </p:txBody>
      </p:sp>
      <p:pic>
        <p:nvPicPr>
          <p:cNvPr id="5" name="Image 4">
            <a:extLst>
              <a:ext uri="{FF2B5EF4-FFF2-40B4-BE49-F238E27FC236}">
                <a16:creationId xmlns:a16="http://schemas.microsoft.com/office/drawing/2014/main" id="{6D11C739-7551-4078-88E6-3CC1631A823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1408389">
            <a:off x="694930" y="1514735"/>
            <a:ext cx="3672408" cy="5192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425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702183" y="548281"/>
            <a:ext cx="5766515"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Nos événements à venir </a:t>
            </a:r>
            <a:endParaRPr lang="fr-BE" sz="4800" b="1" cap="small" spc="-300" dirty="0">
              <a:solidFill>
                <a:schemeClr val="bg1"/>
              </a:solidFill>
              <a:latin typeface="Corbel" panose="020B0503020204020204" pitchFamily="34" charset="0"/>
            </a:endParaRPr>
          </a:p>
        </p:txBody>
      </p:sp>
      <p:sp>
        <p:nvSpPr>
          <p:cNvPr id="3" name="Rectangle 2">
            <a:extLst>
              <a:ext uri="{FF2B5EF4-FFF2-40B4-BE49-F238E27FC236}">
                <a16:creationId xmlns:a16="http://schemas.microsoft.com/office/drawing/2014/main" id="{2CB937C7-4292-4007-95D0-9DEF89F9E82A}"/>
              </a:ext>
            </a:extLst>
          </p:cNvPr>
          <p:cNvSpPr/>
          <p:nvPr/>
        </p:nvSpPr>
        <p:spPr>
          <a:xfrm>
            <a:off x="407368" y="1489797"/>
            <a:ext cx="10848632" cy="723275"/>
          </a:xfrm>
          <a:prstGeom prst="rect">
            <a:avLst/>
          </a:prstGeom>
        </p:spPr>
        <p:txBody>
          <a:bodyPr wrap="square">
            <a:spAutoFit/>
          </a:bodyPr>
          <a:lstStyle/>
          <a:p>
            <a:pPr>
              <a:spcBef>
                <a:spcPts val="600"/>
              </a:spcBef>
            </a:pPr>
            <a:endParaRPr lang="fr-FR" dirty="0"/>
          </a:p>
          <a:p>
            <a:pPr>
              <a:spcBef>
                <a:spcPts val="600"/>
              </a:spcBef>
            </a:pPr>
            <a:endParaRPr lang="fr-BE" dirty="0"/>
          </a:p>
        </p:txBody>
      </p:sp>
      <p:sp>
        <p:nvSpPr>
          <p:cNvPr id="2" name="ZoneTexte 1">
            <a:extLst>
              <a:ext uri="{FF2B5EF4-FFF2-40B4-BE49-F238E27FC236}">
                <a16:creationId xmlns:a16="http://schemas.microsoft.com/office/drawing/2014/main" id="{C6CD5BAD-61B8-4FEC-B454-2132F8CE0A53}"/>
              </a:ext>
            </a:extLst>
          </p:cNvPr>
          <p:cNvSpPr txBox="1"/>
          <p:nvPr/>
        </p:nvSpPr>
        <p:spPr>
          <a:xfrm>
            <a:off x="702183" y="1635171"/>
            <a:ext cx="10434377" cy="584775"/>
          </a:xfrm>
          <a:prstGeom prst="rect">
            <a:avLst/>
          </a:prstGeom>
          <a:noFill/>
        </p:spPr>
        <p:txBody>
          <a:bodyPr wrap="square" rtlCol="0">
            <a:spAutoFit/>
          </a:bodyPr>
          <a:lstStyle/>
          <a:p>
            <a:r>
              <a:rPr lang="fr-FR" sz="3200" dirty="0"/>
              <a:t>Tous nos événements sont repris sur </a:t>
            </a:r>
            <a:r>
              <a:rPr lang="fr-FR" sz="3200" dirty="0">
                <a:hlinkClick r:id="rId2"/>
              </a:rPr>
              <a:t>www.cainamur.be</a:t>
            </a:r>
            <a:r>
              <a:rPr lang="fr-FR" sz="3200" dirty="0"/>
              <a:t> !</a:t>
            </a:r>
            <a:endParaRPr lang="fr-BE" sz="3200" dirty="0"/>
          </a:p>
        </p:txBody>
      </p:sp>
      <p:pic>
        <p:nvPicPr>
          <p:cNvPr id="8" name="Image 7">
            <a:extLst>
              <a:ext uri="{FF2B5EF4-FFF2-40B4-BE49-F238E27FC236}">
                <a16:creationId xmlns:a16="http://schemas.microsoft.com/office/drawing/2014/main" id="{4F252A5D-9657-4047-9A26-BAFE6666F443}"/>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9" name="Image 8">
            <a:extLst>
              <a:ext uri="{FF2B5EF4-FFF2-40B4-BE49-F238E27FC236}">
                <a16:creationId xmlns:a16="http://schemas.microsoft.com/office/drawing/2014/main" id="{78125FB0-1D66-439E-B029-83E73115E36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pic>
        <p:nvPicPr>
          <p:cNvPr id="10" name="Image 9">
            <a:extLst>
              <a:ext uri="{FF2B5EF4-FFF2-40B4-BE49-F238E27FC236}">
                <a16:creationId xmlns:a16="http://schemas.microsoft.com/office/drawing/2014/main" id="{1372663E-8443-4FEA-B261-817B873DB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6689">
            <a:off x="939568" y="2388464"/>
            <a:ext cx="2943097" cy="4189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a:extLst>
              <a:ext uri="{FF2B5EF4-FFF2-40B4-BE49-F238E27FC236}">
                <a16:creationId xmlns:a16="http://schemas.microsoft.com/office/drawing/2014/main" id="{3348B940-F9B9-415D-B1EC-DCC0774B4E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41171">
            <a:off x="4733893" y="3018522"/>
            <a:ext cx="6781366" cy="3095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370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3F14B50-C76E-445C-9948-31D5E752E009}"/>
              </a:ext>
            </a:extLst>
          </p:cNvPr>
          <p:cNvSpPr txBox="1"/>
          <p:nvPr/>
        </p:nvSpPr>
        <p:spPr>
          <a:xfrm>
            <a:off x="3993391" y="2818736"/>
            <a:ext cx="7481193" cy="1754326"/>
          </a:xfrm>
          <a:prstGeom prst="rect">
            <a:avLst/>
          </a:prstGeom>
          <a:noFill/>
        </p:spPr>
        <p:txBody>
          <a:bodyPr wrap="square" rtlCol="0">
            <a:spAutoFit/>
          </a:bodyPr>
          <a:lstStyle/>
          <a:p>
            <a:r>
              <a:rPr lang="fr-FR" sz="5400" b="1" dirty="0"/>
              <a:t>Passons aux conclusions de cette matinée… </a:t>
            </a:r>
            <a:endParaRPr lang="fr-BE" sz="5400" b="1" dirty="0"/>
          </a:p>
        </p:txBody>
      </p:sp>
      <p:sp>
        <p:nvSpPr>
          <p:cNvPr id="70" name="Rectangle 69">
            <a:extLst>
              <a:ext uri="{FF2B5EF4-FFF2-40B4-BE49-F238E27FC236}">
                <a16:creationId xmlns:a16="http://schemas.microsoft.com/office/drawing/2014/main" id="{A6EB5C7F-C3A9-4A5E-813C-77363EE57815}"/>
              </a:ext>
            </a:extLst>
          </p:cNvPr>
          <p:cNvSpPr/>
          <p:nvPr/>
        </p:nvSpPr>
        <p:spPr>
          <a:xfrm>
            <a:off x="-20536" y="0"/>
            <a:ext cx="3447155" cy="6858000"/>
          </a:xfrm>
          <a:prstGeom prst="rect">
            <a:avLst/>
          </a:prstGeom>
          <a:solidFill>
            <a:srgbClr val="E9C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cxnSp>
        <p:nvCxnSpPr>
          <p:cNvPr id="71" name="Connecteur droit 70">
            <a:extLst>
              <a:ext uri="{FF2B5EF4-FFF2-40B4-BE49-F238E27FC236}">
                <a16:creationId xmlns:a16="http://schemas.microsoft.com/office/drawing/2014/main" id="{17DC5490-2B00-4D64-9120-3AA11C6D5765}"/>
              </a:ext>
            </a:extLst>
          </p:cNvPr>
          <p:cNvCxnSpPr>
            <a:cxnSpLocks/>
            <a:stCxn id="90" idx="6"/>
          </p:cNvCxnSpPr>
          <p:nvPr/>
        </p:nvCxnSpPr>
        <p:spPr>
          <a:xfrm>
            <a:off x="1039011" y="802715"/>
            <a:ext cx="3270705" cy="60994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96694017-7106-4A10-9298-CA02CB985D6A}"/>
              </a:ext>
            </a:extLst>
          </p:cNvPr>
          <p:cNvCxnSpPr>
            <a:cxnSpLocks/>
            <a:stCxn id="91" idx="6"/>
          </p:cNvCxnSpPr>
          <p:nvPr/>
        </p:nvCxnSpPr>
        <p:spPr>
          <a:xfrm flipV="1">
            <a:off x="1970557" y="648981"/>
            <a:ext cx="2022834" cy="147739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3E13A849-CA3A-4688-88EF-F6D597813A1A}"/>
              </a:ext>
            </a:extLst>
          </p:cNvPr>
          <p:cNvCxnSpPr>
            <a:stCxn id="91" idx="3"/>
            <a:endCxn id="93" idx="6"/>
          </p:cNvCxnSpPr>
          <p:nvPr/>
        </p:nvCxnSpPr>
        <p:spPr>
          <a:xfrm flipH="1">
            <a:off x="453165" y="2304563"/>
            <a:ext cx="1087201" cy="230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A825BCAE-73F7-4135-8515-B73740603886}"/>
              </a:ext>
            </a:extLst>
          </p:cNvPr>
          <p:cNvCxnSpPr>
            <a:stCxn id="92" idx="3"/>
            <a:endCxn id="93" idx="7"/>
          </p:cNvCxnSpPr>
          <p:nvPr/>
        </p:nvCxnSpPr>
        <p:spPr>
          <a:xfrm flipH="1">
            <a:off x="395172" y="1859240"/>
            <a:ext cx="367243" cy="535456"/>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207068E5-239D-48D4-BFA2-2D62E5385BDA}"/>
              </a:ext>
            </a:extLst>
          </p:cNvPr>
          <p:cNvCxnSpPr>
            <a:stCxn id="92" idx="1"/>
            <a:endCxn id="91" idx="5"/>
          </p:cNvCxnSpPr>
          <p:nvPr/>
        </p:nvCxnSpPr>
        <p:spPr>
          <a:xfrm>
            <a:off x="762415" y="1579226"/>
            <a:ext cx="1134333" cy="72533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963D327D-A5D9-42E3-8D33-24B6E15A3034}"/>
              </a:ext>
            </a:extLst>
          </p:cNvPr>
          <p:cNvCxnSpPr>
            <a:cxnSpLocks/>
            <a:stCxn id="92" idx="2"/>
          </p:cNvCxnSpPr>
          <p:nvPr/>
        </p:nvCxnSpPr>
        <p:spPr>
          <a:xfrm flipV="1">
            <a:off x="704422" y="648981"/>
            <a:ext cx="3288969" cy="107025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21DED8D5-5E4D-4D1D-AE9F-FE4D332E52F8}"/>
              </a:ext>
            </a:extLst>
          </p:cNvPr>
          <p:cNvCxnSpPr>
            <a:stCxn id="92" idx="0"/>
            <a:endCxn id="90" idx="4"/>
          </p:cNvCxnSpPr>
          <p:nvPr/>
        </p:nvCxnSpPr>
        <p:spPr>
          <a:xfrm flipH="1" flipV="1">
            <a:off x="769011" y="1072715"/>
            <a:ext cx="133411" cy="44851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D6CFB066-5EAE-4048-9E98-E240FF21BB86}"/>
              </a:ext>
            </a:extLst>
          </p:cNvPr>
          <p:cNvCxnSpPr>
            <a:stCxn id="91" idx="0"/>
            <a:endCxn id="90" idx="5"/>
          </p:cNvCxnSpPr>
          <p:nvPr/>
        </p:nvCxnSpPr>
        <p:spPr>
          <a:xfrm flipH="1" flipV="1">
            <a:off x="959930" y="993634"/>
            <a:ext cx="758627" cy="88073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B5326F26-2BB1-4F9E-B5C1-333B20344886}"/>
              </a:ext>
            </a:extLst>
          </p:cNvPr>
          <p:cNvCxnSpPr>
            <a:stCxn id="95" idx="2"/>
            <a:endCxn id="90" idx="7"/>
          </p:cNvCxnSpPr>
          <p:nvPr/>
        </p:nvCxnSpPr>
        <p:spPr>
          <a:xfrm flipH="1">
            <a:off x="959930" y="332656"/>
            <a:ext cx="663686" cy="279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F41BD13C-D2EE-4D5A-BAC5-B05A5C59455F}"/>
              </a:ext>
            </a:extLst>
          </p:cNvPr>
          <p:cNvCxnSpPr>
            <a:endCxn id="90" idx="0"/>
          </p:cNvCxnSpPr>
          <p:nvPr/>
        </p:nvCxnSpPr>
        <p:spPr>
          <a:xfrm>
            <a:off x="703087" y="-111835"/>
            <a:ext cx="65924" cy="64455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3828579C-3CE8-4783-8BBA-965496A25B9B}"/>
              </a:ext>
            </a:extLst>
          </p:cNvPr>
          <p:cNvCxnSpPr>
            <a:endCxn id="90" idx="1"/>
          </p:cNvCxnSpPr>
          <p:nvPr/>
        </p:nvCxnSpPr>
        <p:spPr>
          <a:xfrm>
            <a:off x="-51216" y="514894"/>
            <a:ext cx="629308" cy="9690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75FC3D04-851A-4F56-9C4E-5FCF36D4800B}"/>
              </a:ext>
            </a:extLst>
          </p:cNvPr>
          <p:cNvCxnSpPr>
            <a:stCxn id="93" idx="0"/>
            <a:endCxn id="90" idx="3"/>
          </p:cNvCxnSpPr>
          <p:nvPr/>
        </p:nvCxnSpPr>
        <p:spPr>
          <a:xfrm flipV="1">
            <a:off x="255165" y="993634"/>
            <a:ext cx="322927" cy="134306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2B5D45B4-884C-44A7-BCFB-EA530BCCEF56}"/>
              </a:ext>
            </a:extLst>
          </p:cNvPr>
          <p:cNvCxnSpPr>
            <a:endCxn id="90" idx="2"/>
          </p:cNvCxnSpPr>
          <p:nvPr/>
        </p:nvCxnSpPr>
        <p:spPr>
          <a:xfrm flipV="1">
            <a:off x="-71694" y="802715"/>
            <a:ext cx="570705" cy="19641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2CE67A17-2B83-4E31-B924-1256C7B41F50}"/>
              </a:ext>
            </a:extLst>
          </p:cNvPr>
          <p:cNvCxnSpPr>
            <a:endCxn id="92" idx="2"/>
          </p:cNvCxnSpPr>
          <p:nvPr/>
        </p:nvCxnSpPr>
        <p:spPr>
          <a:xfrm>
            <a:off x="-55429" y="1518038"/>
            <a:ext cx="759851" cy="20119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0CEB45DB-02F2-4EF9-83A5-4E8E1E27CD64}"/>
              </a:ext>
            </a:extLst>
          </p:cNvPr>
          <p:cNvCxnSpPr>
            <a:endCxn id="93" idx="2"/>
          </p:cNvCxnSpPr>
          <p:nvPr/>
        </p:nvCxnSpPr>
        <p:spPr>
          <a:xfrm>
            <a:off x="-66018" y="2492656"/>
            <a:ext cx="123183" cy="4204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03D4C72E-8547-4B28-A3BC-E89A6DF652C4}"/>
              </a:ext>
            </a:extLst>
          </p:cNvPr>
          <p:cNvCxnSpPr>
            <a:cxnSpLocks/>
            <a:stCxn id="95" idx="5"/>
          </p:cNvCxnSpPr>
          <p:nvPr/>
        </p:nvCxnSpPr>
        <p:spPr>
          <a:xfrm>
            <a:off x="1961623" y="472663"/>
            <a:ext cx="642598" cy="17372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C58062E0-2199-4823-8398-2BC53009B0D5}"/>
              </a:ext>
            </a:extLst>
          </p:cNvPr>
          <p:cNvCxnSpPr>
            <a:stCxn id="95" idx="4"/>
            <a:endCxn id="91" idx="7"/>
          </p:cNvCxnSpPr>
          <p:nvPr/>
        </p:nvCxnSpPr>
        <p:spPr>
          <a:xfrm>
            <a:off x="1821616" y="530656"/>
            <a:ext cx="75132" cy="141752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90" name="Ellipse 89">
            <a:extLst>
              <a:ext uri="{FF2B5EF4-FFF2-40B4-BE49-F238E27FC236}">
                <a16:creationId xmlns:a16="http://schemas.microsoft.com/office/drawing/2014/main" id="{BEA28549-D246-4624-A272-FB814BF9BAC8}"/>
              </a:ext>
            </a:extLst>
          </p:cNvPr>
          <p:cNvSpPr/>
          <p:nvPr/>
        </p:nvSpPr>
        <p:spPr>
          <a:xfrm>
            <a:off x="499011" y="532715"/>
            <a:ext cx="540000" cy="540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1" name="Ellipse 90">
            <a:extLst>
              <a:ext uri="{FF2B5EF4-FFF2-40B4-BE49-F238E27FC236}">
                <a16:creationId xmlns:a16="http://schemas.microsoft.com/office/drawing/2014/main" id="{D39247B8-CE59-420B-81C8-066082BBDF77}"/>
              </a:ext>
            </a:extLst>
          </p:cNvPr>
          <p:cNvSpPr/>
          <p:nvPr/>
        </p:nvSpPr>
        <p:spPr>
          <a:xfrm>
            <a:off x="1466557" y="1874372"/>
            <a:ext cx="504000" cy="504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2" name="Ellipse 91">
            <a:extLst>
              <a:ext uri="{FF2B5EF4-FFF2-40B4-BE49-F238E27FC236}">
                <a16:creationId xmlns:a16="http://schemas.microsoft.com/office/drawing/2014/main" id="{146C511D-9FBA-457C-8E23-F6220CD93ED0}"/>
              </a:ext>
            </a:extLst>
          </p:cNvPr>
          <p:cNvSpPr/>
          <p:nvPr/>
        </p:nvSpPr>
        <p:spPr>
          <a:xfrm>
            <a:off x="704422" y="152123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3" name="Ellipse 92">
            <a:extLst>
              <a:ext uri="{FF2B5EF4-FFF2-40B4-BE49-F238E27FC236}">
                <a16:creationId xmlns:a16="http://schemas.microsoft.com/office/drawing/2014/main" id="{C38D908B-C1FB-43D4-B06F-8C4F2958EF27}"/>
              </a:ext>
            </a:extLst>
          </p:cNvPr>
          <p:cNvSpPr/>
          <p:nvPr/>
        </p:nvSpPr>
        <p:spPr>
          <a:xfrm>
            <a:off x="57165" y="233670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4" name="Connecteur droit 93">
            <a:extLst>
              <a:ext uri="{FF2B5EF4-FFF2-40B4-BE49-F238E27FC236}">
                <a16:creationId xmlns:a16="http://schemas.microsoft.com/office/drawing/2014/main" id="{ED549CB9-EEEE-4AD6-ACFE-52D1F1865C02}"/>
              </a:ext>
            </a:extLst>
          </p:cNvPr>
          <p:cNvCxnSpPr>
            <a:stCxn id="95" idx="7"/>
          </p:cNvCxnSpPr>
          <p:nvPr/>
        </p:nvCxnSpPr>
        <p:spPr>
          <a:xfrm flipV="1">
            <a:off x="1961623" y="-81140"/>
            <a:ext cx="224191" cy="27378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95" name="Ellipse 94">
            <a:extLst>
              <a:ext uri="{FF2B5EF4-FFF2-40B4-BE49-F238E27FC236}">
                <a16:creationId xmlns:a16="http://schemas.microsoft.com/office/drawing/2014/main" id="{93B34657-61A1-41F3-8101-24881B604F0B}"/>
              </a:ext>
            </a:extLst>
          </p:cNvPr>
          <p:cNvSpPr/>
          <p:nvPr/>
        </p:nvSpPr>
        <p:spPr>
          <a:xfrm>
            <a:off x="1623616" y="134656"/>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6" name="ZoneTexte 95">
            <a:extLst>
              <a:ext uri="{FF2B5EF4-FFF2-40B4-BE49-F238E27FC236}">
                <a16:creationId xmlns:a16="http://schemas.microsoft.com/office/drawing/2014/main" id="{C0745282-036C-4E55-81D3-C5E576D1A2C4}"/>
              </a:ext>
            </a:extLst>
          </p:cNvPr>
          <p:cNvSpPr txBox="1"/>
          <p:nvPr/>
        </p:nvSpPr>
        <p:spPr>
          <a:xfrm>
            <a:off x="270991" y="4675155"/>
            <a:ext cx="2943499" cy="1692771"/>
          </a:xfrm>
          <a:prstGeom prst="rect">
            <a:avLst/>
          </a:prstGeom>
          <a:noFill/>
        </p:spPr>
        <p:txBody>
          <a:bodyPr wrap="none" rtlCol="0">
            <a:spAutoFit/>
          </a:bodyPr>
          <a:lstStyle/>
          <a:p>
            <a:pPr algn="r"/>
            <a:r>
              <a:rPr lang="fr-BE" b="1" dirty="0">
                <a:solidFill>
                  <a:srgbClr val="0070C0"/>
                </a:solidFill>
              </a:rPr>
              <a:t>27 novembre 2020</a:t>
            </a:r>
          </a:p>
          <a:p>
            <a:pPr algn="r"/>
            <a:r>
              <a:rPr lang="fr-BE" b="1" dirty="0">
                <a:solidFill>
                  <a:schemeClr val="bg1"/>
                </a:solidFill>
              </a:rPr>
              <a:t>« … e</a:t>
            </a:r>
            <a:r>
              <a:rPr lang="fr-BE" sz="1600" b="1" i="1" dirty="0">
                <a:solidFill>
                  <a:schemeClr val="bg1"/>
                </a:solidFill>
              </a:rPr>
              <a:t>t si on parlait des publics </a:t>
            </a:r>
          </a:p>
          <a:p>
            <a:pPr algn="r"/>
            <a:r>
              <a:rPr lang="fr-BE" sz="1600" b="1" i="1" dirty="0">
                <a:solidFill>
                  <a:schemeClr val="bg1"/>
                </a:solidFill>
              </a:rPr>
              <a:t>d’origine étrangère </a:t>
            </a:r>
          </a:p>
          <a:p>
            <a:pPr algn="r"/>
            <a:r>
              <a:rPr lang="fr-BE" sz="1600" b="1" i="1" dirty="0">
                <a:solidFill>
                  <a:schemeClr val="bg1"/>
                </a:solidFill>
              </a:rPr>
              <a:t>traditionnellement </a:t>
            </a:r>
          </a:p>
          <a:p>
            <a:pPr algn="r"/>
            <a:r>
              <a:rPr lang="fr-BE" sz="1600" b="1" i="1" dirty="0">
                <a:solidFill>
                  <a:schemeClr val="bg1"/>
                </a:solidFill>
              </a:rPr>
              <a:t>invisibilisés ?!</a:t>
            </a:r>
            <a:r>
              <a:rPr lang="fr-BE" b="1" dirty="0">
                <a:solidFill>
                  <a:schemeClr val="bg1"/>
                </a:solidFill>
              </a:rPr>
              <a:t> »</a:t>
            </a:r>
          </a:p>
          <a:p>
            <a:pPr algn="r"/>
            <a:endParaRPr lang="fr-BE" b="1" dirty="0">
              <a:solidFill>
                <a:schemeClr val="bg1"/>
              </a:solidFill>
            </a:endParaRPr>
          </a:p>
        </p:txBody>
      </p:sp>
      <p:pic>
        <p:nvPicPr>
          <p:cNvPr id="97" name="Image 96">
            <a:extLst>
              <a:ext uri="{FF2B5EF4-FFF2-40B4-BE49-F238E27FC236}">
                <a16:creationId xmlns:a16="http://schemas.microsoft.com/office/drawing/2014/main" id="{9CA9917C-EA66-41FA-840E-0110D2F43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423" y="-43383"/>
            <a:ext cx="8823544" cy="2077362"/>
          </a:xfrm>
          <a:prstGeom prst="rect">
            <a:avLst/>
          </a:prstGeom>
        </p:spPr>
      </p:pic>
      <p:sp>
        <p:nvSpPr>
          <p:cNvPr id="98" name="Ellipse 97">
            <a:extLst>
              <a:ext uri="{FF2B5EF4-FFF2-40B4-BE49-F238E27FC236}">
                <a16:creationId xmlns:a16="http://schemas.microsoft.com/office/drawing/2014/main" id="{42DA44C7-63F4-4ABC-9762-7792239FAAEA}"/>
              </a:ext>
            </a:extLst>
          </p:cNvPr>
          <p:cNvSpPr/>
          <p:nvPr/>
        </p:nvSpPr>
        <p:spPr>
          <a:xfrm>
            <a:off x="2271811" y="357537"/>
            <a:ext cx="1333998" cy="1333998"/>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Rectangle 98">
            <a:extLst>
              <a:ext uri="{FF2B5EF4-FFF2-40B4-BE49-F238E27FC236}">
                <a16:creationId xmlns:a16="http://schemas.microsoft.com/office/drawing/2014/main" id="{793E4609-A3D2-4ACA-8720-8ED1DA96E4A2}"/>
              </a:ext>
            </a:extLst>
          </p:cNvPr>
          <p:cNvSpPr/>
          <p:nvPr/>
        </p:nvSpPr>
        <p:spPr>
          <a:xfrm>
            <a:off x="-4428" y="6500462"/>
            <a:ext cx="12196427" cy="375359"/>
          </a:xfrm>
          <a:prstGeom prst="rect">
            <a:avLst/>
          </a:prstGeom>
          <a:solidFill>
            <a:srgbClr val="0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spTree>
    <p:extLst>
      <p:ext uri="{BB962C8B-B14F-4D97-AF65-F5344CB8AC3E}">
        <p14:creationId xmlns:p14="http://schemas.microsoft.com/office/powerpoint/2010/main" val="129695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695400" y="465168"/>
            <a:ext cx="10204845"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Conclusions  : visées de ce nouveau dispositif</a:t>
            </a:r>
            <a:endParaRPr lang="fr-BE" sz="4800" b="1" cap="small" spc="-300" dirty="0">
              <a:solidFill>
                <a:schemeClr val="bg1"/>
              </a:solidFill>
              <a:latin typeface="Corbel" panose="020B0503020204020204" pitchFamily="34" charset="0"/>
            </a:endParaRPr>
          </a:p>
        </p:txBody>
      </p:sp>
      <p:sp>
        <p:nvSpPr>
          <p:cNvPr id="2" name="ZoneTexte 1"/>
          <p:cNvSpPr txBox="1"/>
          <p:nvPr/>
        </p:nvSpPr>
        <p:spPr>
          <a:xfrm>
            <a:off x="308325" y="1628800"/>
            <a:ext cx="11575350" cy="4939814"/>
          </a:xfrm>
          <a:prstGeom prst="rect">
            <a:avLst/>
          </a:prstGeom>
          <a:noFill/>
        </p:spPr>
        <p:txBody>
          <a:bodyPr wrap="square" rtlCol="0">
            <a:spAutoFit/>
          </a:bodyPr>
          <a:lstStyle/>
          <a:p>
            <a:pPr>
              <a:spcBef>
                <a:spcPts val="600"/>
              </a:spcBef>
            </a:pPr>
            <a:r>
              <a:rPr lang="fr-BE" sz="2200" dirty="0"/>
              <a:t>Avec l’ensemble des membres de notre réseau, nous voulons : </a:t>
            </a:r>
          </a:p>
          <a:p>
            <a:pPr>
              <a:spcBef>
                <a:spcPts val="600"/>
              </a:spcBef>
            </a:pPr>
            <a:endParaRPr lang="fr-BE" sz="2200" dirty="0"/>
          </a:p>
          <a:p>
            <a:pPr marL="342900" indent="-342900">
              <a:spcBef>
                <a:spcPts val="600"/>
              </a:spcBef>
              <a:buFont typeface="Arial" panose="020B0604020202020204" pitchFamily="34" charset="0"/>
              <a:buChar char="•"/>
            </a:pPr>
            <a:r>
              <a:rPr lang="fr-BE" dirty="0"/>
              <a:t>Poursuivre nos missions décrétales et continuer d’animer les différentes plateformes statutaires ; </a:t>
            </a:r>
          </a:p>
          <a:p>
            <a:pPr marL="171450" indent="-171450">
              <a:spcBef>
                <a:spcPts val="600"/>
              </a:spcBef>
              <a:buFont typeface="Arial" panose="020B0604020202020204" pitchFamily="34" charset="0"/>
              <a:buChar char="•"/>
            </a:pPr>
            <a:endParaRPr lang="fr-BE" sz="800" dirty="0"/>
          </a:p>
          <a:p>
            <a:pPr marL="285750" indent="-285750">
              <a:spcBef>
                <a:spcPts val="600"/>
              </a:spcBef>
              <a:buFont typeface="Arial" panose="020B0604020202020204" pitchFamily="34" charset="0"/>
              <a:buChar char="•"/>
            </a:pPr>
            <a:r>
              <a:rPr lang="fr-BE" dirty="0"/>
              <a:t>Contribuer à construire des solutions locales et concrètes en rejoignant les espaces de concertation décentralisés afin d’y apporter notre expertise en interculturalité et d’assurer la mobilisation des ressources de notre réseau ;</a:t>
            </a:r>
          </a:p>
          <a:p>
            <a:pPr marL="171450" indent="-171450">
              <a:spcBef>
                <a:spcPts val="600"/>
              </a:spcBef>
              <a:buFont typeface="Arial" panose="020B0604020202020204" pitchFamily="34" charset="0"/>
              <a:buChar char="•"/>
            </a:pPr>
            <a:endParaRPr lang="fr-BE" sz="800" dirty="0"/>
          </a:p>
          <a:p>
            <a:pPr marL="285750" indent="-285750">
              <a:spcBef>
                <a:spcPts val="600"/>
              </a:spcBef>
              <a:buFont typeface="Arial" panose="020B0604020202020204" pitchFamily="34" charset="0"/>
              <a:buChar char="•"/>
            </a:pPr>
            <a:r>
              <a:rPr lang="fr-FR" dirty="0"/>
              <a:t>Veiller à </a:t>
            </a:r>
            <a:r>
              <a:rPr lang="fr-BE" dirty="0"/>
              <a:t>être réactif et inclusif dès que des questions critiques d’accès aux droits fondamentaux en faveur des publics d’origine étrangère émergent au sein de l’espace public ; </a:t>
            </a:r>
          </a:p>
          <a:p>
            <a:pPr marL="171450" indent="-171450">
              <a:spcBef>
                <a:spcPts val="600"/>
              </a:spcBef>
              <a:buFont typeface="Arial" panose="020B0604020202020204" pitchFamily="34" charset="0"/>
              <a:buChar char="•"/>
            </a:pPr>
            <a:endParaRPr lang="fr-BE" sz="800" dirty="0"/>
          </a:p>
          <a:p>
            <a:pPr marL="285750" indent="-285750">
              <a:spcBef>
                <a:spcPts val="600"/>
              </a:spcBef>
              <a:buFont typeface="Arial" panose="020B0604020202020204" pitchFamily="34" charset="0"/>
              <a:buChar char="•"/>
            </a:pPr>
            <a:r>
              <a:rPr lang="fr-FR" dirty="0"/>
              <a:t>V</a:t>
            </a:r>
            <a:r>
              <a:rPr lang="fr-BE" dirty="0" err="1"/>
              <a:t>eiller</a:t>
            </a:r>
            <a:r>
              <a:rPr lang="fr-BE" dirty="0"/>
              <a:t> à être réactif et proactif dès qu’un enjeu de société lié à la question de l’interculturalité  émerge au sein de l’espace public ; </a:t>
            </a:r>
          </a:p>
          <a:p>
            <a:pPr marL="171450" indent="-171450">
              <a:spcBef>
                <a:spcPts val="600"/>
              </a:spcBef>
              <a:buFont typeface="Arial" panose="020B0604020202020204" pitchFamily="34" charset="0"/>
              <a:buChar char="•"/>
            </a:pPr>
            <a:endParaRPr lang="fr-BE" sz="800" dirty="0"/>
          </a:p>
          <a:p>
            <a:pPr marL="285750" indent="-285750">
              <a:spcBef>
                <a:spcPts val="600"/>
              </a:spcBef>
              <a:buFont typeface="Arial" panose="020B0604020202020204" pitchFamily="34" charset="0"/>
              <a:buChar char="•"/>
            </a:pPr>
            <a:r>
              <a:rPr lang="fr-FR" dirty="0"/>
              <a:t>C</a:t>
            </a:r>
            <a:r>
              <a:rPr lang="fr-BE" dirty="0" err="1"/>
              <a:t>ontinuer</a:t>
            </a:r>
            <a:r>
              <a:rPr lang="fr-BE" dirty="0"/>
              <a:t> à formuler des recommandations et interpellations à l’intention du niveau politique afin de faire remonter la voix des acteurs de terrain.</a:t>
            </a:r>
          </a:p>
          <a:p>
            <a:pPr>
              <a:spcBef>
                <a:spcPts val="600"/>
              </a:spcBef>
            </a:pPr>
            <a:endParaRPr lang="fr-BE" sz="2200" dirty="0"/>
          </a:p>
        </p:txBody>
      </p:sp>
      <p:pic>
        <p:nvPicPr>
          <p:cNvPr id="7" name="Image 6">
            <a:extLst>
              <a:ext uri="{FF2B5EF4-FFF2-40B4-BE49-F238E27FC236}">
                <a16:creationId xmlns:a16="http://schemas.microsoft.com/office/drawing/2014/main" id="{E4838D7A-2662-49BF-A356-525923190392}"/>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8" name="Image 7">
            <a:extLst>
              <a:ext uri="{FF2B5EF4-FFF2-40B4-BE49-F238E27FC236}">
                <a16:creationId xmlns:a16="http://schemas.microsoft.com/office/drawing/2014/main" id="{62989886-DB25-4457-A8FF-43BC6013A60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44421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695400" y="465168"/>
            <a:ext cx="9190336"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Conclusions  : garder une vigilance sur …</a:t>
            </a:r>
            <a:endParaRPr lang="fr-BE" sz="4800" b="1" cap="small" spc="-300" dirty="0">
              <a:solidFill>
                <a:schemeClr val="bg1"/>
              </a:solidFill>
              <a:latin typeface="Corbel" panose="020B0503020204020204" pitchFamily="34" charset="0"/>
            </a:endParaRPr>
          </a:p>
        </p:txBody>
      </p:sp>
      <p:pic>
        <p:nvPicPr>
          <p:cNvPr id="7" name="Image 6">
            <a:extLst>
              <a:ext uri="{FF2B5EF4-FFF2-40B4-BE49-F238E27FC236}">
                <a16:creationId xmlns:a16="http://schemas.microsoft.com/office/drawing/2014/main" id="{E4838D7A-2662-49BF-A356-525923190392}"/>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8" name="Image 7">
            <a:extLst>
              <a:ext uri="{FF2B5EF4-FFF2-40B4-BE49-F238E27FC236}">
                <a16:creationId xmlns:a16="http://schemas.microsoft.com/office/drawing/2014/main" id="{62989886-DB25-4457-A8FF-43BC6013A60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
        <p:nvSpPr>
          <p:cNvPr id="9" name="ZoneTexte 8">
            <a:extLst>
              <a:ext uri="{FF2B5EF4-FFF2-40B4-BE49-F238E27FC236}">
                <a16:creationId xmlns:a16="http://schemas.microsoft.com/office/drawing/2014/main" id="{101D8C0C-6B40-446A-8076-977C025F5F59}"/>
              </a:ext>
            </a:extLst>
          </p:cNvPr>
          <p:cNvSpPr txBox="1"/>
          <p:nvPr/>
        </p:nvSpPr>
        <p:spPr>
          <a:xfrm>
            <a:off x="629766" y="1558370"/>
            <a:ext cx="5522225" cy="584775"/>
          </a:xfrm>
          <a:prstGeom prst="rect">
            <a:avLst/>
          </a:prstGeom>
          <a:noFill/>
        </p:spPr>
        <p:txBody>
          <a:bodyPr wrap="square" rtlCol="0">
            <a:spAutoFit/>
          </a:bodyPr>
          <a:lstStyle/>
          <a:p>
            <a:r>
              <a:rPr lang="fr-FR" sz="3200" b="1" i="1" dirty="0">
                <a:solidFill>
                  <a:srgbClr val="CD17B3"/>
                </a:solidFill>
              </a:rPr>
              <a:t>Les migrations internationales </a:t>
            </a:r>
            <a:endParaRPr lang="fr-BE" sz="3200" b="1" i="1" dirty="0">
              <a:solidFill>
                <a:srgbClr val="CD17B3"/>
              </a:solidFill>
            </a:endParaRPr>
          </a:p>
        </p:txBody>
      </p:sp>
      <p:sp>
        <p:nvSpPr>
          <p:cNvPr id="10" name="ZoneTexte 9">
            <a:extLst>
              <a:ext uri="{FF2B5EF4-FFF2-40B4-BE49-F238E27FC236}">
                <a16:creationId xmlns:a16="http://schemas.microsoft.com/office/drawing/2014/main" id="{6DC117F7-7878-4BCC-94CC-953F7D96328B}"/>
              </a:ext>
            </a:extLst>
          </p:cNvPr>
          <p:cNvSpPr txBox="1"/>
          <p:nvPr/>
        </p:nvSpPr>
        <p:spPr>
          <a:xfrm>
            <a:off x="4655840" y="2215740"/>
            <a:ext cx="6912768" cy="523220"/>
          </a:xfrm>
          <a:prstGeom prst="rect">
            <a:avLst/>
          </a:prstGeom>
          <a:noFill/>
        </p:spPr>
        <p:txBody>
          <a:bodyPr wrap="square" rtlCol="0">
            <a:spAutoFit/>
          </a:bodyPr>
          <a:lstStyle/>
          <a:p>
            <a:r>
              <a:rPr lang="fr-FR" sz="2800" b="1" dirty="0">
                <a:solidFill>
                  <a:schemeClr val="tx1">
                    <a:lumMod val="65000"/>
                    <a:lumOff val="35000"/>
                  </a:schemeClr>
                </a:solidFill>
              </a:rPr>
              <a:t>Pacte européen sur la migration et l’asile</a:t>
            </a:r>
            <a:endParaRPr lang="fr-BE" sz="2800" dirty="0">
              <a:solidFill>
                <a:schemeClr val="tx1">
                  <a:lumMod val="65000"/>
                  <a:lumOff val="35000"/>
                </a:schemeClr>
              </a:solidFill>
            </a:endParaRPr>
          </a:p>
        </p:txBody>
      </p:sp>
      <p:sp>
        <p:nvSpPr>
          <p:cNvPr id="11" name="ZoneTexte 10">
            <a:extLst>
              <a:ext uri="{FF2B5EF4-FFF2-40B4-BE49-F238E27FC236}">
                <a16:creationId xmlns:a16="http://schemas.microsoft.com/office/drawing/2014/main" id="{BFF8B905-1671-4A74-8FA6-2596E17008E3}"/>
              </a:ext>
            </a:extLst>
          </p:cNvPr>
          <p:cNvSpPr txBox="1"/>
          <p:nvPr/>
        </p:nvSpPr>
        <p:spPr>
          <a:xfrm>
            <a:off x="282925" y="2909063"/>
            <a:ext cx="5522225" cy="523220"/>
          </a:xfrm>
          <a:prstGeom prst="rect">
            <a:avLst/>
          </a:prstGeom>
          <a:noFill/>
        </p:spPr>
        <p:txBody>
          <a:bodyPr wrap="square" rtlCol="0">
            <a:spAutoFit/>
          </a:bodyPr>
          <a:lstStyle/>
          <a:p>
            <a:r>
              <a:rPr lang="fr-FR" sz="2800" b="1" i="1" dirty="0">
                <a:solidFill>
                  <a:srgbClr val="00B050"/>
                </a:solidFill>
              </a:rPr>
              <a:t>Politique d’accueil inconditionnelle</a:t>
            </a:r>
            <a:endParaRPr lang="fr-BE" sz="2800" i="1" dirty="0">
              <a:solidFill>
                <a:srgbClr val="00B050"/>
              </a:solidFill>
            </a:endParaRPr>
          </a:p>
        </p:txBody>
      </p:sp>
      <p:sp>
        <p:nvSpPr>
          <p:cNvPr id="13" name="ZoneTexte 12">
            <a:extLst>
              <a:ext uri="{FF2B5EF4-FFF2-40B4-BE49-F238E27FC236}">
                <a16:creationId xmlns:a16="http://schemas.microsoft.com/office/drawing/2014/main" id="{123642AA-D185-4BD7-9609-B2C740BEE6D3}"/>
              </a:ext>
            </a:extLst>
          </p:cNvPr>
          <p:cNvSpPr txBox="1"/>
          <p:nvPr/>
        </p:nvSpPr>
        <p:spPr>
          <a:xfrm>
            <a:off x="282925" y="3545063"/>
            <a:ext cx="11600750" cy="830997"/>
          </a:xfrm>
          <a:prstGeom prst="rect">
            <a:avLst/>
          </a:prstGeom>
          <a:noFill/>
        </p:spPr>
        <p:txBody>
          <a:bodyPr wrap="square" rtlCol="0">
            <a:spAutoFit/>
          </a:bodyPr>
          <a:lstStyle/>
          <a:p>
            <a:r>
              <a:rPr lang="fr-FR" sz="3600" b="1" i="1" dirty="0"/>
              <a:t>Accès pour toutes et tous aux </a:t>
            </a:r>
            <a:r>
              <a:rPr lang="fr-FR" sz="4800" b="1" i="1" dirty="0">
                <a:solidFill>
                  <a:srgbClr val="FF0000"/>
                </a:solidFill>
              </a:rPr>
              <a:t>Droits Fondamentaux</a:t>
            </a:r>
            <a:endParaRPr lang="fr-BE" sz="4800" b="1" i="1" dirty="0">
              <a:solidFill>
                <a:srgbClr val="FF0000"/>
              </a:solidFill>
            </a:endParaRPr>
          </a:p>
        </p:txBody>
      </p:sp>
      <p:sp>
        <p:nvSpPr>
          <p:cNvPr id="14" name="ZoneTexte 13">
            <a:extLst>
              <a:ext uri="{FF2B5EF4-FFF2-40B4-BE49-F238E27FC236}">
                <a16:creationId xmlns:a16="http://schemas.microsoft.com/office/drawing/2014/main" id="{08F65759-6F15-4146-88DE-761FBD5BE455}"/>
              </a:ext>
            </a:extLst>
          </p:cNvPr>
          <p:cNvSpPr txBox="1"/>
          <p:nvPr/>
        </p:nvSpPr>
        <p:spPr>
          <a:xfrm>
            <a:off x="6600056" y="4509120"/>
            <a:ext cx="5400600" cy="461665"/>
          </a:xfrm>
          <a:prstGeom prst="rect">
            <a:avLst/>
          </a:prstGeom>
          <a:noFill/>
        </p:spPr>
        <p:txBody>
          <a:bodyPr wrap="square" rtlCol="0">
            <a:spAutoFit/>
          </a:bodyPr>
          <a:lstStyle/>
          <a:p>
            <a:r>
              <a:rPr lang="fr-FR" sz="2400" b="1" i="1" dirty="0">
                <a:solidFill>
                  <a:srgbClr val="0070C0"/>
                </a:solidFill>
              </a:rPr>
              <a:t>Plans de lutte contre les discriminations</a:t>
            </a:r>
            <a:endParaRPr lang="fr-BE" sz="2400" i="1" dirty="0">
              <a:solidFill>
                <a:srgbClr val="0070C0"/>
              </a:solidFill>
            </a:endParaRPr>
          </a:p>
        </p:txBody>
      </p:sp>
      <p:sp>
        <p:nvSpPr>
          <p:cNvPr id="15" name="Rectangle 14">
            <a:extLst>
              <a:ext uri="{FF2B5EF4-FFF2-40B4-BE49-F238E27FC236}">
                <a16:creationId xmlns:a16="http://schemas.microsoft.com/office/drawing/2014/main" id="{5BA1EB87-FCDE-4FF8-A8C3-7DAAFE69F236}"/>
              </a:ext>
            </a:extLst>
          </p:cNvPr>
          <p:cNvSpPr/>
          <p:nvPr/>
        </p:nvSpPr>
        <p:spPr>
          <a:xfrm>
            <a:off x="267146" y="4624680"/>
            <a:ext cx="3997936" cy="954107"/>
          </a:xfrm>
          <a:prstGeom prst="rect">
            <a:avLst/>
          </a:prstGeom>
        </p:spPr>
        <p:txBody>
          <a:bodyPr wrap="square">
            <a:spAutoFit/>
          </a:bodyPr>
          <a:lstStyle/>
          <a:p>
            <a:r>
              <a:rPr lang="fr-FR" sz="2800" b="1" i="1" dirty="0">
                <a:solidFill>
                  <a:schemeClr val="accent5">
                    <a:lumMod val="75000"/>
                  </a:schemeClr>
                </a:solidFill>
              </a:rPr>
              <a:t>Synergie entre société civile et pouvoirs publics</a:t>
            </a:r>
            <a:endParaRPr lang="fr-BE" sz="2800" i="1" dirty="0">
              <a:solidFill>
                <a:schemeClr val="accent5">
                  <a:lumMod val="75000"/>
                </a:schemeClr>
              </a:solidFill>
            </a:endParaRPr>
          </a:p>
        </p:txBody>
      </p:sp>
      <p:sp>
        <p:nvSpPr>
          <p:cNvPr id="16" name="Rectangle 15">
            <a:extLst>
              <a:ext uri="{FF2B5EF4-FFF2-40B4-BE49-F238E27FC236}">
                <a16:creationId xmlns:a16="http://schemas.microsoft.com/office/drawing/2014/main" id="{ACFDD472-3C04-424B-BA29-F7E772C2BA18}"/>
              </a:ext>
            </a:extLst>
          </p:cNvPr>
          <p:cNvSpPr/>
          <p:nvPr/>
        </p:nvSpPr>
        <p:spPr>
          <a:xfrm>
            <a:off x="4367808" y="5231532"/>
            <a:ext cx="7310304" cy="954107"/>
          </a:xfrm>
          <a:prstGeom prst="rect">
            <a:avLst/>
          </a:prstGeom>
        </p:spPr>
        <p:txBody>
          <a:bodyPr wrap="square">
            <a:spAutoFit/>
          </a:bodyPr>
          <a:lstStyle/>
          <a:p>
            <a:r>
              <a:rPr lang="fr-FR" sz="2800" b="1" i="1" dirty="0">
                <a:solidFill>
                  <a:srgbClr val="FFC000"/>
                </a:solidFill>
              </a:rPr>
              <a:t>Une politique d’Intégration qui soit un réel trait d’union entre l’Accueil et la Cohésion Sociale </a:t>
            </a:r>
            <a:endParaRPr lang="fr-BE" sz="2800" i="1" dirty="0">
              <a:solidFill>
                <a:srgbClr val="FFC000"/>
              </a:solidFill>
            </a:endParaRPr>
          </a:p>
        </p:txBody>
      </p:sp>
    </p:spTree>
    <p:extLst>
      <p:ext uri="{BB962C8B-B14F-4D97-AF65-F5344CB8AC3E}">
        <p14:creationId xmlns:p14="http://schemas.microsoft.com/office/powerpoint/2010/main" val="101878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191344" y="437763"/>
            <a:ext cx="11743856"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Rappel du cadre et des objectifs du PPLI 2016-2019 </a:t>
            </a:r>
            <a:endParaRPr lang="fr-BE" sz="4800" b="1" cap="small" spc="-300" dirty="0">
              <a:solidFill>
                <a:schemeClr val="bg1"/>
              </a:solidFill>
              <a:latin typeface="Corbel" panose="020B0503020204020204" pitchFamily="34" charset="0"/>
            </a:endParaRPr>
          </a:p>
        </p:txBody>
      </p:sp>
      <p:sp>
        <p:nvSpPr>
          <p:cNvPr id="2" name="ZoneTexte 1"/>
          <p:cNvSpPr txBox="1"/>
          <p:nvPr/>
        </p:nvSpPr>
        <p:spPr>
          <a:xfrm>
            <a:off x="335161" y="2636912"/>
            <a:ext cx="4680718" cy="1477328"/>
          </a:xfrm>
          <a:prstGeom prst="rect">
            <a:avLst/>
          </a:prstGeom>
          <a:noFill/>
        </p:spPr>
        <p:txBody>
          <a:bodyPr wrap="square" rtlCol="0">
            <a:spAutoFit/>
          </a:bodyPr>
          <a:lstStyle/>
          <a:p>
            <a:r>
              <a:rPr lang="fr-BE" dirty="0"/>
              <a:t>Il est aussi un dispositif qui s’articule autour de </a:t>
            </a:r>
            <a:r>
              <a:rPr lang="fr-BE" b="1" dirty="0"/>
              <a:t>15 espaces de concertation </a:t>
            </a:r>
            <a:r>
              <a:rPr lang="fr-BE" dirty="0"/>
              <a:t>et a permis d’œuvrer à un accès « plus égalitaire » aux droits fondamentaux en faveur des personnes étrangères. </a:t>
            </a:r>
          </a:p>
        </p:txBody>
      </p:sp>
      <p:pic>
        <p:nvPicPr>
          <p:cNvPr id="3" name="Image 2"/>
          <p:cNvPicPr>
            <a:picLocks noChangeAspect="1"/>
          </p:cNvPicPr>
          <p:nvPr/>
        </p:nvPicPr>
        <p:blipFill>
          <a:blip r:embed="rId2"/>
          <a:stretch>
            <a:fillRect/>
          </a:stretch>
        </p:blipFill>
        <p:spPr>
          <a:xfrm>
            <a:off x="5039083" y="1628800"/>
            <a:ext cx="6964879" cy="4052170"/>
          </a:xfrm>
          <a:prstGeom prst="rect">
            <a:avLst/>
          </a:prstGeom>
        </p:spPr>
      </p:pic>
      <p:sp>
        <p:nvSpPr>
          <p:cNvPr id="6" name="Rectangle 5">
            <a:extLst>
              <a:ext uri="{FF2B5EF4-FFF2-40B4-BE49-F238E27FC236}">
                <a16:creationId xmlns:a16="http://schemas.microsoft.com/office/drawing/2014/main" id="{FBFCD3EB-09DA-4D55-8582-23619CD381C0}"/>
              </a:ext>
            </a:extLst>
          </p:cNvPr>
          <p:cNvSpPr/>
          <p:nvPr/>
        </p:nvSpPr>
        <p:spPr>
          <a:xfrm>
            <a:off x="330148" y="1532077"/>
            <a:ext cx="4685731" cy="923330"/>
          </a:xfrm>
          <a:prstGeom prst="rect">
            <a:avLst/>
          </a:prstGeom>
        </p:spPr>
        <p:txBody>
          <a:bodyPr wrap="square">
            <a:spAutoFit/>
          </a:bodyPr>
          <a:lstStyle/>
          <a:p>
            <a:r>
              <a:rPr lang="fr-BE" dirty="0"/>
              <a:t>Notre PPLI est avant tout un </a:t>
            </a:r>
            <a:r>
              <a:rPr lang="fr-BE" b="1" dirty="0"/>
              <a:t>méta-diagnostic réalisé en 2016</a:t>
            </a:r>
            <a:r>
              <a:rPr lang="fr-BE" dirty="0"/>
              <a:t> qui a permis de définir plus de 30 priorités d’action. </a:t>
            </a:r>
          </a:p>
        </p:txBody>
      </p:sp>
      <p:sp>
        <p:nvSpPr>
          <p:cNvPr id="9" name="ZoneTexte 8">
            <a:extLst>
              <a:ext uri="{FF2B5EF4-FFF2-40B4-BE49-F238E27FC236}">
                <a16:creationId xmlns:a16="http://schemas.microsoft.com/office/drawing/2014/main" id="{548DDD09-05E8-4DBE-9569-92E082279F17}"/>
              </a:ext>
            </a:extLst>
          </p:cNvPr>
          <p:cNvSpPr txBox="1"/>
          <p:nvPr/>
        </p:nvSpPr>
        <p:spPr>
          <a:xfrm>
            <a:off x="335162" y="4168338"/>
            <a:ext cx="4680717" cy="2277547"/>
          </a:xfrm>
          <a:prstGeom prst="rect">
            <a:avLst/>
          </a:prstGeom>
          <a:noFill/>
        </p:spPr>
        <p:txBody>
          <a:bodyPr wrap="square" rtlCol="0">
            <a:spAutoFit/>
          </a:bodyPr>
          <a:lstStyle/>
          <a:p>
            <a:r>
              <a:rPr lang="fr-FR" dirty="0"/>
              <a:t>Il a été porté par </a:t>
            </a:r>
            <a:r>
              <a:rPr lang="fr-FR" b="1" dirty="0"/>
              <a:t>3 entités faîtières </a:t>
            </a:r>
            <a:r>
              <a:rPr lang="fr-FR" dirty="0"/>
              <a:t>: la Province de Namur, le CLPS et le CAI. </a:t>
            </a:r>
          </a:p>
          <a:p>
            <a:endParaRPr lang="fr-FR" sz="800" dirty="0"/>
          </a:p>
          <a:p>
            <a:r>
              <a:rPr lang="fr-FR" dirty="0"/>
              <a:t>Il s’inscrit dans la lignée des PCS au travers de </a:t>
            </a:r>
            <a:r>
              <a:rPr lang="fr-FR" b="1" dirty="0"/>
              <a:t>6 axes majeurs </a:t>
            </a:r>
            <a:r>
              <a:rPr lang="fr-FR" dirty="0"/>
              <a:t>d’accès aux droits fondamentaux.</a:t>
            </a:r>
          </a:p>
          <a:p>
            <a:endParaRPr lang="fr-FR" sz="800" dirty="0"/>
          </a:p>
          <a:p>
            <a:r>
              <a:rPr lang="fr-FR" dirty="0"/>
              <a:t>Il a mobilisé près de </a:t>
            </a:r>
            <a:r>
              <a:rPr lang="fr-FR" b="1" dirty="0"/>
              <a:t>50 partenaires </a:t>
            </a:r>
            <a:r>
              <a:rPr lang="fr-FR" dirty="0"/>
              <a:t>issus</a:t>
            </a:r>
            <a:r>
              <a:rPr lang="fr-FR" b="1" dirty="0"/>
              <a:t> </a:t>
            </a:r>
            <a:r>
              <a:rPr lang="fr-FR" dirty="0"/>
              <a:t>du secteur associatif et public</a:t>
            </a:r>
          </a:p>
          <a:p>
            <a:r>
              <a:rPr lang="fr-FR" dirty="0"/>
              <a:t> </a:t>
            </a:r>
            <a:endParaRPr lang="fr-BE" dirty="0"/>
          </a:p>
        </p:txBody>
      </p:sp>
      <p:pic>
        <p:nvPicPr>
          <p:cNvPr id="11" name="Image 10">
            <a:extLst>
              <a:ext uri="{FF2B5EF4-FFF2-40B4-BE49-F238E27FC236}">
                <a16:creationId xmlns:a16="http://schemas.microsoft.com/office/drawing/2014/main" id="{E4944C5A-D178-4DB0-B05D-CE970FAE85BF}"/>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12" name="Image 11">
            <a:extLst>
              <a:ext uri="{FF2B5EF4-FFF2-40B4-BE49-F238E27FC236}">
                <a16:creationId xmlns:a16="http://schemas.microsoft.com/office/drawing/2014/main" id="{C2785E88-0FDA-4482-BF34-0340015715B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75806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83F7C62-343E-4A40-B034-7646374710B9}"/>
              </a:ext>
            </a:extLst>
          </p:cNvPr>
          <p:cNvSpPr/>
          <p:nvPr/>
        </p:nvSpPr>
        <p:spPr>
          <a:xfrm>
            <a:off x="-20536" y="0"/>
            <a:ext cx="3447155" cy="6858000"/>
          </a:xfrm>
          <a:prstGeom prst="rect">
            <a:avLst/>
          </a:prstGeom>
          <a:solidFill>
            <a:srgbClr val="E9C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cxnSp>
        <p:nvCxnSpPr>
          <p:cNvPr id="31" name="Connecteur droit 30">
            <a:extLst>
              <a:ext uri="{FF2B5EF4-FFF2-40B4-BE49-F238E27FC236}">
                <a16:creationId xmlns:a16="http://schemas.microsoft.com/office/drawing/2014/main" id="{D0DF4BEB-A05F-48EE-9382-C4980E33F965}"/>
              </a:ext>
            </a:extLst>
          </p:cNvPr>
          <p:cNvCxnSpPr>
            <a:cxnSpLocks/>
            <a:stCxn id="55" idx="6"/>
          </p:cNvCxnSpPr>
          <p:nvPr/>
        </p:nvCxnSpPr>
        <p:spPr>
          <a:xfrm>
            <a:off x="1039011" y="802715"/>
            <a:ext cx="3270705" cy="60994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70DE9DB-395A-40C2-87C1-AE21B722925B}"/>
              </a:ext>
            </a:extLst>
          </p:cNvPr>
          <p:cNvCxnSpPr>
            <a:cxnSpLocks/>
            <a:stCxn id="57" idx="6"/>
          </p:cNvCxnSpPr>
          <p:nvPr/>
        </p:nvCxnSpPr>
        <p:spPr>
          <a:xfrm flipV="1">
            <a:off x="1970557" y="648981"/>
            <a:ext cx="2022834" cy="147739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E64AFF9-5A0F-4F0C-87DD-2D886AE70949}"/>
              </a:ext>
            </a:extLst>
          </p:cNvPr>
          <p:cNvCxnSpPr>
            <a:stCxn id="57" idx="3"/>
            <a:endCxn id="59" idx="6"/>
          </p:cNvCxnSpPr>
          <p:nvPr/>
        </p:nvCxnSpPr>
        <p:spPr>
          <a:xfrm flipH="1">
            <a:off x="453165" y="2304563"/>
            <a:ext cx="1087201" cy="230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AA1D5DA-BCC1-42F4-B2D1-96CB3360FBEF}"/>
              </a:ext>
            </a:extLst>
          </p:cNvPr>
          <p:cNvCxnSpPr>
            <a:stCxn id="58" idx="3"/>
            <a:endCxn id="59" idx="7"/>
          </p:cNvCxnSpPr>
          <p:nvPr/>
        </p:nvCxnSpPr>
        <p:spPr>
          <a:xfrm flipH="1">
            <a:off x="395172" y="1859240"/>
            <a:ext cx="367243" cy="535456"/>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8E32DB98-5CE8-4D3C-B92E-9DDB6C3EB565}"/>
              </a:ext>
            </a:extLst>
          </p:cNvPr>
          <p:cNvCxnSpPr>
            <a:stCxn id="58" idx="1"/>
            <a:endCxn id="57" idx="5"/>
          </p:cNvCxnSpPr>
          <p:nvPr/>
        </p:nvCxnSpPr>
        <p:spPr>
          <a:xfrm>
            <a:off x="762415" y="1579226"/>
            <a:ext cx="1134333" cy="72533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798A24AF-047F-46A0-81B4-7EB82272F619}"/>
              </a:ext>
            </a:extLst>
          </p:cNvPr>
          <p:cNvCxnSpPr>
            <a:cxnSpLocks/>
            <a:stCxn id="58" idx="2"/>
          </p:cNvCxnSpPr>
          <p:nvPr/>
        </p:nvCxnSpPr>
        <p:spPr>
          <a:xfrm flipV="1">
            <a:off x="704422" y="648981"/>
            <a:ext cx="3288969" cy="107025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2AD008C0-BA66-4504-BACE-5D638BF0DEC0}"/>
              </a:ext>
            </a:extLst>
          </p:cNvPr>
          <p:cNvCxnSpPr>
            <a:stCxn id="58" idx="0"/>
            <a:endCxn id="55" idx="4"/>
          </p:cNvCxnSpPr>
          <p:nvPr/>
        </p:nvCxnSpPr>
        <p:spPr>
          <a:xfrm flipH="1" flipV="1">
            <a:off x="769011" y="1072715"/>
            <a:ext cx="133411" cy="44851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7D8CD55D-BB10-4961-8B21-5881F7155CD1}"/>
              </a:ext>
            </a:extLst>
          </p:cNvPr>
          <p:cNvCxnSpPr>
            <a:stCxn id="57" idx="0"/>
            <a:endCxn id="55" idx="5"/>
          </p:cNvCxnSpPr>
          <p:nvPr/>
        </p:nvCxnSpPr>
        <p:spPr>
          <a:xfrm flipH="1" flipV="1">
            <a:off x="959930" y="993634"/>
            <a:ext cx="758627" cy="88073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C6F2C31B-923A-4BB9-A9DC-91F8D1AF6E9C}"/>
              </a:ext>
            </a:extLst>
          </p:cNvPr>
          <p:cNvCxnSpPr>
            <a:stCxn id="62" idx="2"/>
            <a:endCxn id="55" idx="7"/>
          </p:cNvCxnSpPr>
          <p:nvPr/>
        </p:nvCxnSpPr>
        <p:spPr>
          <a:xfrm flipH="1">
            <a:off x="959930" y="332656"/>
            <a:ext cx="663686" cy="279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919D9FAD-AA17-4CC7-8722-EE21DBD175F5}"/>
              </a:ext>
            </a:extLst>
          </p:cNvPr>
          <p:cNvCxnSpPr>
            <a:endCxn id="55" idx="0"/>
          </p:cNvCxnSpPr>
          <p:nvPr/>
        </p:nvCxnSpPr>
        <p:spPr>
          <a:xfrm>
            <a:off x="703087" y="-111835"/>
            <a:ext cx="65924" cy="64455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75C48020-772B-4CF2-A3C1-0F5036423EC7}"/>
              </a:ext>
            </a:extLst>
          </p:cNvPr>
          <p:cNvCxnSpPr>
            <a:endCxn id="55" idx="1"/>
          </p:cNvCxnSpPr>
          <p:nvPr/>
        </p:nvCxnSpPr>
        <p:spPr>
          <a:xfrm>
            <a:off x="-51216" y="514894"/>
            <a:ext cx="629308" cy="9690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8CEE8779-E1D8-4400-8772-1666D350F315}"/>
              </a:ext>
            </a:extLst>
          </p:cNvPr>
          <p:cNvCxnSpPr>
            <a:stCxn id="59" idx="0"/>
            <a:endCxn id="55" idx="3"/>
          </p:cNvCxnSpPr>
          <p:nvPr/>
        </p:nvCxnSpPr>
        <p:spPr>
          <a:xfrm flipV="1">
            <a:off x="255165" y="993634"/>
            <a:ext cx="322927" cy="134306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CB4670C-9FF6-4FF5-B907-A2E3E664343A}"/>
              </a:ext>
            </a:extLst>
          </p:cNvPr>
          <p:cNvCxnSpPr>
            <a:endCxn id="55" idx="2"/>
          </p:cNvCxnSpPr>
          <p:nvPr/>
        </p:nvCxnSpPr>
        <p:spPr>
          <a:xfrm flipV="1">
            <a:off x="-71694" y="802715"/>
            <a:ext cx="570705" cy="19641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693F3F12-5EF3-4813-8493-83F46E57F6A6}"/>
              </a:ext>
            </a:extLst>
          </p:cNvPr>
          <p:cNvCxnSpPr>
            <a:endCxn id="58" idx="2"/>
          </p:cNvCxnSpPr>
          <p:nvPr/>
        </p:nvCxnSpPr>
        <p:spPr>
          <a:xfrm>
            <a:off x="-55429" y="1518038"/>
            <a:ext cx="759851" cy="20119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041F89B-3E70-4490-ADA6-5F1DFFB80823}"/>
              </a:ext>
            </a:extLst>
          </p:cNvPr>
          <p:cNvCxnSpPr>
            <a:endCxn id="59" idx="2"/>
          </p:cNvCxnSpPr>
          <p:nvPr/>
        </p:nvCxnSpPr>
        <p:spPr>
          <a:xfrm>
            <a:off x="-66018" y="2492656"/>
            <a:ext cx="123183" cy="4204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F15F527F-4675-4989-8E95-FF2EDD7D6693}"/>
              </a:ext>
            </a:extLst>
          </p:cNvPr>
          <p:cNvCxnSpPr>
            <a:cxnSpLocks/>
            <a:stCxn id="62" idx="5"/>
          </p:cNvCxnSpPr>
          <p:nvPr/>
        </p:nvCxnSpPr>
        <p:spPr>
          <a:xfrm>
            <a:off x="1961623" y="472663"/>
            <a:ext cx="642598" cy="17372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5D28DB1-4F77-4871-BECC-073247A7716F}"/>
              </a:ext>
            </a:extLst>
          </p:cNvPr>
          <p:cNvCxnSpPr>
            <a:stCxn id="62" idx="4"/>
            <a:endCxn id="57" idx="7"/>
          </p:cNvCxnSpPr>
          <p:nvPr/>
        </p:nvCxnSpPr>
        <p:spPr>
          <a:xfrm>
            <a:off x="1821616" y="530656"/>
            <a:ext cx="75132" cy="141752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5FBECBAD-538B-4BC3-957E-950B7BD09218}"/>
              </a:ext>
            </a:extLst>
          </p:cNvPr>
          <p:cNvSpPr/>
          <p:nvPr/>
        </p:nvSpPr>
        <p:spPr>
          <a:xfrm>
            <a:off x="499011" y="532715"/>
            <a:ext cx="540000" cy="540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Ellipse 56">
            <a:extLst>
              <a:ext uri="{FF2B5EF4-FFF2-40B4-BE49-F238E27FC236}">
                <a16:creationId xmlns:a16="http://schemas.microsoft.com/office/drawing/2014/main" id="{73448EEE-07AF-4A3D-AFE1-76A1FBFC521F}"/>
              </a:ext>
            </a:extLst>
          </p:cNvPr>
          <p:cNvSpPr/>
          <p:nvPr/>
        </p:nvSpPr>
        <p:spPr>
          <a:xfrm>
            <a:off x="1466557" y="1874372"/>
            <a:ext cx="504000" cy="504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Ellipse 57">
            <a:extLst>
              <a:ext uri="{FF2B5EF4-FFF2-40B4-BE49-F238E27FC236}">
                <a16:creationId xmlns:a16="http://schemas.microsoft.com/office/drawing/2014/main" id="{6DB2A984-7DE7-42D7-BB63-CFD46C5DF824}"/>
              </a:ext>
            </a:extLst>
          </p:cNvPr>
          <p:cNvSpPr/>
          <p:nvPr/>
        </p:nvSpPr>
        <p:spPr>
          <a:xfrm>
            <a:off x="704422" y="152123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Ellipse 58">
            <a:extLst>
              <a:ext uri="{FF2B5EF4-FFF2-40B4-BE49-F238E27FC236}">
                <a16:creationId xmlns:a16="http://schemas.microsoft.com/office/drawing/2014/main" id="{6DDE40D5-EBCD-4F8A-87C1-55C3C5385024}"/>
              </a:ext>
            </a:extLst>
          </p:cNvPr>
          <p:cNvSpPr/>
          <p:nvPr/>
        </p:nvSpPr>
        <p:spPr>
          <a:xfrm>
            <a:off x="57165" y="233670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1" name="Connecteur droit 60">
            <a:extLst>
              <a:ext uri="{FF2B5EF4-FFF2-40B4-BE49-F238E27FC236}">
                <a16:creationId xmlns:a16="http://schemas.microsoft.com/office/drawing/2014/main" id="{50EF087F-8934-4FB9-B421-222A47152EF8}"/>
              </a:ext>
            </a:extLst>
          </p:cNvPr>
          <p:cNvCxnSpPr>
            <a:stCxn id="62" idx="7"/>
          </p:cNvCxnSpPr>
          <p:nvPr/>
        </p:nvCxnSpPr>
        <p:spPr>
          <a:xfrm flipV="1">
            <a:off x="1961623" y="-81140"/>
            <a:ext cx="224191" cy="27378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id="{2456ACD9-2E72-42BC-BFD9-EF45391B90CA}"/>
              </a:ext>
            </a:extLst>
          </p:cNvPr>
          <p:cNvSpPr/>
          <p:nvPr/>
        </p:nvSpPr>
        <p:spPr>
          <a:xfrm>
            <a:off x="1623616" y="134656"/>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ZoneTexte 63">
            <a:extLst>
              <a:ext uri="{FF2B5EF4-FFF2-40B4-BE49-F238E27FC236}">
                <a16:creationId xmlns:a16="http://schemas.microsoft.com/office/drawing/2014/main" id="{5B6B75AE-0B1C-4E99-9445-E70E04DCBCFC}"/>
              </a:ext>
            </a:extLst>
          </p:cNvPr>
          <p:cNvSpPr txBox="1"/>
          <p:nvPr/>
        </p:nvSpPr>
        <p:spPr>
          <a:xfrm>
            <a:off x="270991" y="4675155"/>
            <a:ext cx="2943499" cy="1692771"/>
          </a:xfrm>
          <a:prstGeom prst="rect">
            <a:avLst/>
          </a:prstGeom>
          <a:noFill/>
        </p:spPr>
        <p:txBody>
          <a:bodyPr wrap="none" rtlCol="0">
            <a:spAutoFit/>
          </a:bodyPr>
          <a:lstStyle/>
          <a:p>
            <a:pPr algn="r"/>
            <a:r>
              <a:rPr lang="fr-BE" b="1" dirty="0">
                <a:solidFill>
                  <a:srgbClr val="0070C0"/>
                </a:solidFill>
              </a:rPr>
              <a:t>27 novembre 2020</a:t>
            </a:r>
          </a:p>
          <a:p>
            <a:pPr algn="r"/>
            <a:r>
              <a:rPr lang="fr-BE" b="1" dirty="0">
                <a:solidFill>
                  <a:schemeClr val="bg1"/>
                </a:solidFill>
              </a:rPr>
              <a:t>« … e</a:t>
            </a:r>
            <a:r>
              <a:rPr lang="fr-BE" sz="1600" b="1" i="1" dirty="0">
                <a:solidFill>
                  <a:schemeClr val="bg1"/>
                </a:solidFill>
              </a:rPr>
              <a:t>t si on parlait des publics </a:t>
            </a:r>
          </a:p>
          <a:p>
            <a:pPr algn="r"/>
            <a:r>
              <a:rPr lang="fr-BE" sz="1600" b="1" i="1" dirty="0">
                <a:solidFill>
                  <a:schemeClr val="bg1"/>
                </a:solidFill>
              </a:rPr>
              <a:t>d’origine étrangère </a:t>
            </a:r>
          </a:p>
          <a:p>
            <a:pPr algn="r"/>
            <a:r>
              <a:rPr lang="fr-BE" sz="1600" b="1" i="1" dirty="0">
                <a:solidFill>
                  <a:schemeClr val="bg1"/>
                </a:solidFill>
              </a:rPr>
              <a:t>traditionnellement </a:t>
            </a:r>
          </a:p>
          <a:p>
            <a:pPr algn="r"/>
            <a:r>
              <a:rPr lang="fr-BE" sz="1600" b="1" i="1" dirty="0">
                <a:solidFill>
                  <a:schemeClr val="bg1"/>
                </a:solidFill>
              </a:rPr>
              <a:t>invisibilisés ?!</a:t>
            </a:r>
            <a:r>
              <a:rPr lang="fr-BE" b="1" dirty="0">
                <a:solidFill>
                  <a:schemeClr val="bg1"/>
                </a:solidFill>
              </a:rPr>
              <a:t> »</a:t>
            </a:r>
          </a:p>
          <a:p>
            <a:pPr algn="r"/>
            <a:endParaRPr lang="fr-BE" b="1" dirty="0">
              <a:solidFill>
                <a:schemeClr val="bg1"/>
              </a:solidFill>
            </a:endParaRPr>
          </a:p>
        </p:txBody>
      </p:sp>
      <p:pic>
        <p:nvPicPr>
          <p:cNvPr id="65" name="Picture 4" descr="En entreprise, l'intelligence collective, ça paye ! - Capital.fr">
            <a:extLst>
              <a:ext uri="{FF2B5EF4-FFF2-40B4-BE49-F238E27FC236}">
                <a16:creationId xmlns:a16="http://schemas.microsoft.com/office/drawing/2014/main" id="{F952341C-0AD7-4AE2-B71D-8BA2D81B0C63}"/>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18423" y="2029832"/>
            <a:ext cx="8773577" cy="4828168"/>
          </a:xfrm>
          <a:prstGeom prst="rect">
            <a:avLst/>
          </a:prstGeom>
          <a:extLst>
            <a:ext uri="{909E8E84-426E-40DD-AFC4-6F175D3DCCD1}">
              <a14:hiddenFill xmlns:a14="http://schemas.microsoft.com/office/drawing/2010/main">
                <a:solidFill>
                  <a:srgbClr val="FFFFFF"/>
                </a:solidFill>
              </a14:hiddenFill>
            </a:ext>
          </a:extLst>
        </p:spPr>
      </p:pic>
      <p:pic>
        <p:nvPicPr>
          <p:cNvPr id="67" name="Image 66">
            <a:extLst>
              <a:ext uri="{FF2B5EF4-FFF2-40B4-BE49-F238E27FC236}">
                <a16:creationId xmlns:a16="http://schemas.microsoft.com/office/drawing/2014/main" id="{05E76235-24ED-4399-ACAE-5B121ABC0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423" y="-43383"/>
            <a:ext cx="8823544" cy="2077362"/>
          </a:xfrm>
          <a:prstGeom prst="rect">
            <a:avLst/>
          </a:prstGeom>
        </p:spPr>
      </p:pic>
      <p:sp>
        <p:nvSpPr>
          <p:cNvPr id="70" name="Ellipse 69">
            <a:extLst>
              <a:ext uri="{FF2B5EF4-FFF2-40B4-BE49-F238E27FC236}">
                <a16:creationId xmlns:a16="http://schemas.microsoft.com/office/drawing/2014/main" id="{1C27BAB6-D37D-4E48-A856-97A809ED9B1D}"/>
              </a:ext>
            </a:extLst>
          </p:cNvPr>
          <p:cNvSpPr/>
          <p:nvPr/>
        </p:nvSpPr>
        <p:spPr>
          <a:xfrm>
            <a:off x="2271811" y="357537"/>
            <a:ext cx="1333998" cy="1333998"/>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Rectangle 70">
            <a:extLst>
              <a:ext uri="{FF2B5EF4-FFF2-40B4-BE49-F238E27FC236}">
                <a16:creationId xmlns:a16="http://schemas.microsoft.com/office/drawing/2014/main" id="{11D91B0A-8553-40C8-A020-F529953DBD70}"/>
              </a:ext>
            </a:extLst>
          </p:cNvPr>
          <p:cNvSpPr/>
          <p:nvPr/>
        </p:nvSpPr>
        <p:spPr>
          <a:xfrm>
            <a:off x="-4428" y="6500462"/>
            <a:ext cx="12196427" cy="375359"/>
          </a:xfrm>
          <a:prstGeom prst="rect">
            <a:avLst/>
          </a:prstGeom>
          <a:solidFill>
            <a:srgbClr val="0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sp>
        <p:nvSpPr>
          <p:cNvPr id="74" name="ZoneTexte 73">
            <a:extLst>
              <a:ext uri="{FF2B5EF4-FFF2-40B4-BE49-F238E27FC236}">
                <a16:creationId xmlns:a16="http://schemas.microsoft.com/office/drawing/2014/main" id="{E3176F16-0D19-4EEA-B7DF-7E17D435812F}"/>
              </a:ext>
            </a:extLst>
          </p:cNvPr>
          <p:cNvSpPr txBox="1"/>
          <p:nvPr/>
        </p:nvSpPr>
        <p:spPr>
          <a:xfrm>
            <a:off x="3435553" y="2046748"/>
            <a:ext cx="8699282" cy="4062651"/>
          </a:xfrm>
          <a:prstGeom prst="rect">
            <a:avLst/>
          </a:prstGeom>
          <a:noFill/>
        </p:spPr>
        <p:txBody>
          <a:bodyPr wrap="square" rtlCol="0">
            <a:spAutoFit/>
          </a:bodyPr>
          <a:lstStyle/>
          <a:p>
            <a:r>
              <a:rPr lang="fr-FR" sz="3600" b="1" dirty="0"/>
              <a:t>Un Merci tout spécialement : </a:t>
            </a:r>
          </a:p>
          <a:p>
            <a:pPr marL="571500" indent="-571500">
              <a:buFontTx/>
              <a:buChar char="-"/>
            </a:pPr>
            <a:r>
              <a:rPr lang="fr-FR" sz="2600" b="1" dirty="0"/>
              <a:t>Au PAC-G (à la technique) </a:t>
            </a:r>
          </a:p>
          <a:p>
            <a:pPr marL="571500" indent="-571500">
              <a:buFontTx/>
              <a:buChar char="-"/>
            </a:pPr>
            <a:r>
              <a:rPr lang="fr-FR" sz="2600" b="1" dirty="0"/>
              <a:t>A la Province de Namur (et tous ses agents!)</a:t>
            </a:r>
          </a:p>
          <a:p>
            <a:pPr marL="571500" indent="-571500">
              <a:buFontTx/>
              <a:buChar char="-"/>
            </a:pPr>
            <a:r>
              <a:rPr lang="fr-FR" sz="2600" b="1" dirty="0"/>
              <a:t>A tous nos invité.es d’aujourd’hui dont </a:t>
            </a:r>
            <a:r>
              <a:rPr lang="fr-FR" sz="2600" b="1" dirty="0" err="1"/>
              <a:t>Fedasil</a:t>
            </a:r>
            <a:r>
              <a:rPr lang="fr-FR" sz="2600" b="1" dirty="0"/>
              <a:t>, les autorités communales de Gembloux et le CEPAG-</a:t>
            </a:r>
            <a:r>
              <a:rPr lang="fr-FR" sz="2600" b="1" dirty="0" err="1"/>
              <a:t>Afico</a:t>
            </a:r>
            <a:r>
              <a:rPr lang="fr-FR" sz="2600" b="1" dirty="0"/>
              <a:t> </a:t>
            </a:r>
          </a:p>
          <a:p>
            <a:pPr marL="571500" indent="-571500">
              <a:buFontTx/>
              <a:buChar char="-"/>
            </a:pPr>
            <a:r>
              <a:rPr lang="fr-FR" sz="2600" b="1" dirty="0"/>
              <a:t>Aux Collectifs de Gembloux Hospitalière et du S13 pour leurs témoignages et participations !</a:t>
            </a:r>
          </a:p>
          <a:p>
            <a:endParaRPr lang="fr-FR" sz="2600" b="1" dirty="0"/>
          </a:p>
          <a:p>
            <a:r>
              <a:rPr lang="fr-FR" sz="4000" b="1" dirty="0">
                <a:solidFill>
                  <a:srgbClr val="BA06BA"/>
                </a:solidFill>
              </a:rPr>
              <a:t>Et à tous nos partenaires du réseau !!!</a:t>
            </a:r>
            <a:endParaRPr lang="fr-BE" sz="4000" b="1" dirty="0">
              <a:solidFill>
                <a:srgbClr val="BA06BA"/>
              </a:solidFill>
            </a:endParaRPr>
          </a:p>
        </p:txBody>
      </p:sp>
    </p:spTree>
    <p:extLst>
      <p:ext uri="{BB962C8B-B14F-4D97-AF65-F5344CB8AC3E}">
        <p14:creationId xmlns:p14="http://schemas.microsoft.com/office/powerpoint/2010/main" val="4273480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83F7C62-343E-4A40-B034-7646374710B9}"/>
              </a:ext>
            </a:extLst>
          </p:cNvPr>
          <p:cNvSpPr/>
          <p:nvPr/>
        </p:nvSpPr>
        <p:spPr>
          <a:xfrm>
            <a:off x="-20536" y="0"/>
            <a:ext cx="3447155" cy="6858000"/>
          </a:xfrm>
          <a:prstGeom prst="rect">
            <a:avLst/>
          </a:prstGeom>
          <a:solidFill>
            <a:srgbClr val="E9C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cxnSp>
        <p:nvCxnSpPr>
          <p:cNvPr id="31" name="Connecteur droit 30">
            <a:extLst>
              <a:ext uri="{FF2B5EF4-FFF2-40B4-BE49-F238E27FC236}">
                <a16:creationId xmlns:a16="http://schemas.microsoft.com/office/drawing/2014/main" id="{D0DF4BEB-A05F-48EE-9382-C4980E33F965}"/>
              </a:ext>
            </a:extLst>
          </p:cNvPr>
          <p:cNvCxnSpPr>
            <a:cxnSpLocks/>
            <a:stCxn id="55" idx="6"/>
          </p:cNvCxnSpPr>
          <p:nvPr/>
        </p:nvCxnSpPr>
        <p:spPr>
          <a:xfrm>
            <a:off x="1039011" y="802715"/>
            <a:ext cx="3270705" cy="60994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70DE9DB-395A-40C2-87C1-AE21B722925B}"/>
              </a:ext>
            </a:extLst>
          </p:cNvPr>
          <p:cNvCxnSpPr>
            <a:cxnSpLocks/>
            <a:stCxn id="57" idx="6"/>
          </p:cNvCxnSpPr>
          <p:nvPr/>
        </p:nvCxnSpPr>
        <p:spPr>
          <a:xfrm flipV="1">
            <a:off x="1970557" y="648981"/>
            <a:ext cx="2022834" cy="147739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E64AFF9-5A0F-4F0C-87DD-2D886AE70949}"/>
              </a:ext>
            </a:extLst>
          </p:cNvPr>
          <p:cNvCxnSpPr>
            <a:stCxn id="57" idx="3"/>
            <a:endCxn id="59" idx="6"/>
          </p:cNvCxnSpPr>
          <p:nvPr/>
        </p:nvCxnSpPr>
        <p:spPr>
          <a:xfrm flipH="1">
            <a:off x="453165" y="2304563"/>
            <a:ext cx="1087201" cy="230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AA1D5DA-BCC1-42F4-B2D1-96CB3360FBEF}"/>
              </a:ext>
            </a:extLst>
          </p:cNvPr>
          <p:cNvCxnSpPr>
            <a:stCxn id="58" idx="3"/>
            <a:endCxn id="59" idx="7"/>
          </p:cNvCxnSpPr>
          <p:nvPr/>
        </p:nvCxnSpPr>
        <p:spPr>
          <a:xfrm flipH="1">
            <a:off x="395172" y="1859240"/>
            <a:ext cx="367243" cy="535456"/>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8E32DB98-5CE8-4D3C-B92E-9DDB6C3EB565}"/>
              </a:ext>
            </a:extLst>
          </p:cNvPr>
          <p:cNvCxnSpPr>
            <a:stCxn id="58" idx="1"/>
            <a:endCxn id="57" idx="5"/>
          </p:cNvCxnSpPr>
          <p:nvPr/>
        </p:nvCxnSpPr>
        <p:spPr>
          <a:xfrm>
            <a:off x="762415" y="1579226"/>
            <a:ext cx="1134333" cy="72533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798A24AF-047F-46A0-81B4-7EB82272F619}"/>
              </a:ext>
            </a:extLst>
          </p:cNvPr>
          <p:cNvCxnSpPr>
            <a:cxnSpLocks/>
            <a:stCxn id="58" idx="2"/>
          </p:cNvCxnSpPr>
          <p:nvPr/>
        </p:nvCxnSpPr>
        <p:spPr>
          <a:xfrm flipV="1">
            <a:off x="704422" y="648981"/>
            <a:ext cx="3288969" cy="107025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2AD008C0-BA66-4504-BACE-5D638BF0DEC0}"/>
              </a:ext>
            </a:extLst>
          </p:cNvPr>
          <p:cNvCxnSpPr>
            <a:stCxn id="58" idx="0"/>
            <a:endCxn id="55" idx="4"/>
          </p:cNvCxnSpPr>
          <p:nvPr/>
        </p:nvCxnSpPr>
        <p:spPr>
          <a:xfrm flipH="1" flipV="1">
            <a:off x="769011" y="1072715"/>
            <a:ext cx="133411" cy="44851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7D8CD55D-BB10-4961-8B21-5881F7155CD1}"/>
              </a:ext>
            </a:extLst>
          </p:cNvPr>
          <p:cNvCxnSpPr>
            <a:stCxn id="57" idx="0"/>
            <a:endCxn id="55" idx="5"/>
          </p:cNvCxnSpPr>
          <p:nvPr/>
        </p:nvCxnSpPr>
        <p:spPr>
          <a:xfrm flipH="1" flipV="1">
            <a:off x="959930" y="993634"/>
            <a:ext cx="758627" cy="880738"/>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C6F2C31B-923A-4BB9-A9DC-91F8D1AF6E9C}"/>
              </a:ext>
            </a:extLst>
          </p:cNvPr>
          <p:cNvCxnSpPr>
            <a:stCxn id="62" idx="2"/>
            <a:endCxn id="55" idx="7"/>
          </p:cNvCxnSpPr>
          <p:nvPr/>
        </p:nvCxnSpPr>
        <p:spPr>
          <a:xfrm flipH="1">
            <a:off x="959930" y="332656"/>
            <a:ext cx="663686" cy="27914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919D9FAD-AA17-4CC7-8722-EE21DBD175F5}"/>
              </a:ext>
            </a:extLst>
          </p:cNvPr>
          <p:cNvCxnSpPr>
            <a:endCxn id="55" idx="0"/>
          </p:cNvCxnSpPr>
          <p:nvPr/>
        </p:nvCxnSpPr>
        <p:spPr>
          <a:xfrm>
            <a:off x="703087" y="-111835"/>
            <a:ext cx="65924" cy="64455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75C48020-772B-4CF2-A3C1-0F5036423EC7}"/>
              </a:ext>
            </a:extLst>
          </p:cNvPr>
          <p:cNvCxnSpPr>
            <a:endCxn id="55" idx="1"/>
          </p:cNvCxnSpPr>
          <p:nvPr/>
        </p:nvCxnSpPr>
        <p:spPr>
          <a:xfrm>
            <a:off x="-51216" y="514894"/>
            <a:ext cx="629308" cy="96902"/>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8CEE8779-E1D8-4400-8772-1666D350F315}"/>
              </a:ext>
            </a:extLst>
          </p:cNvPr>
          <p:cNvCxnSpPr>
            <a:stCxn id="59" idx="0"/>
            <a:endCxn id="55" idx="3"/>
          </p:cNvCxnSpPr>
          <p:nvPr/>
        </p:nvCxnSpPr>
        <p:spPr>
          <a:xfrm flipV="1">
            <a:off x="255165" y="993634"/>
            <a:ext cx="322927" cy="134306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CB4670C-9FF6-4FF5-B907-A2E3E664343A}"/>
              </a:ext>
            </a:extLst>
          </p:cNvPr>
          <p:cNvCxnSpPr>
            <a:endCxn id="55" idx="2"/>
          </p:cNvCxnSpPr>
          <p:nvPr/>
        </p:nvCxnSpPr>
        <p:spPr>
          <a:xfrm flipV="1">
            <a:off x="-71694" y="802715"/>
            <a:ext cx="570705" cy="19641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693F3F12-5EF3-4813-8493-83F46E57F6A6}"/>
              </a:ext>
            </a:extLst>
          </p:cNvPr>
          <p:cNvCxnSpPr>
            <a:endCxn id="58" idx="2"/>
          </p:cNvCxnSpPr>
          <p:nvPr/>
        </p:nvCxnSpPr>
        <p:spPr>
          <a:xfrm>
            <a:off x="-55429" y="1518038"/>
            <a:ext cx="759851" cy="20119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041F89B-3E70-4490-ADA6-5F1DFFB80823}"/>
              </a:ext>
            </a:extLst>
          </p:cNvPr>
          <p:cNvCxnSpPr>
            <a:endCxn id="59" idx="2"/>
          </p:cNvCxnSpPr>
          <p:nvPr/>
        </p:nvCxnSpPr>
        <p:spPr>
          <a:xfrm>
            <a:off x="-66018" y="2492656"/>
            <a:ext cx="123183" cy="42047"/>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F15F527F-4675-4989-8E95-FF2EDD7D6693}"/>
              </a:ext>
            </a:extLst>
          </p:cNvPr>
          <p:cNvCxnSpPr>
            <a:cxnSpLocks/>
            <a:stCxn id="62" idx="5"/>
          </p:cNvCxnSpPr>
          <p:nvPr/>
        </p:nvCxnSpPr>
        <p:spPr>
          <a:xfrm>
            <a:off x="1961623" y="472663"/>
            <a:ext cx="642598" cy="173721"/>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5D28DB1-4F77-4871-BECC-073247A7716F}"/>
              </a:ext>
            </a:extLst>
          </p:cNvPr>
          <p:cNvCxnSpPr>
            <a:stCxn id="62" idx="4"/>
            <a:endCxn id="57" idx="7"/>
          </p:cNvCxnSpPr>
          <p:nvPr/>
        </p:nvCxnSpPr>
        <p:spPr>
          <a:xfrm>
            <a:off x="1821616" y="530656"/>
            <a:ext cx="75132" cy="1417525"/>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5FBECBAD-538B-4BC3-957E-950B7BD09218}"/>
              </a:ext>
            </a:extLst>
          </p:cNvPr>
          <p:cNvSpPr/>
          <p:nvPr/>
        </p:nvSpPr>
        <p:spPr>
          <a:xfrm>
            <a:off x="499011" y="532715"/>
            <a:ext cx="540000" cy="540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Ellipse 56">
            <a:extLst>
              <a:ext uri="{FF2B5EF4-FFF2-40B4-BE49-F238E27FC236}">
                <a16:creationId xmlns:a16="http://schemas.microsoft.com/office/drawing/2014/main" id="{73448EEE-07AF-4A3D-AFE1-76A1FBFC521F}"/>
              </a:ext>
            </a:extLst>
          </p:cNvPr>
          <p:cNvSpPr/>
          <p:nvPr/>
        </p:nvSpPr>
        <p:spPr>
          <a:xfrm>
            <a:off x="1466557" y="1874372"/>
            <a:ext cx="504000" cy="504000"/>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Ellipse 57">
            <a:extLst>
              <a:ext uri="{FF2B5EF4-FFF2-40B4-BE49-F238E27FC236}">
                <a16:creationId xmlns:a16="http://schemas.microsoft.com/office/drawing/2014/main" id="{6DB2A984-7DE7-42D7-BB63-CFD46C5DF824}"/>
              </a:ext>
            </a:extLst>
          </p:cNvPr>
          <p:cNvSpPr/>
          <p:nvPr/>
        </p:nvSpPr>
        <p:spPr>
          <a:xfrm>
            <a:off x="704422" y="152123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Ellipse 58">
            <a:extLst>
              <a:ext uri="{FF2B5EF4-FFF2-40B4-BE49-F238E27FC236}">
                <a16:creationId xmlns:a16="http://schemas.microsoft.com/office/drawing/2014/main" id="{6DDE40D5-EBCD-4F8A-87C1-55C3C5385024}"/>
              </a:ext>
            </a:extLst>
          </p:cNvPr>
          <p:cNvSpPr/>
          <p:nvPr/>
        </p:nvSpPr>
        <p:spPr>
          <a:xfrm>
            <a:off x="57165" y="2336703"/>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1" name="Connecteur droit 60">
            <a:extLst>
              <a:ext uri="{FF2B5EF4-FFF2-40B4-BE49-F238E27FC236}">
                <a16:creationId xmlns:a16="http://schemas.microsoft.com/office/drawing/2014/main" id="{50EF087F-8934-4FB9-B421-222A47152EF8}"/>
              </a:ext>
            </a:extLst>
          </p:cNvPr>
          <p:cNvCxnSpPr>
            <a:stCxn id="62" idx="7"/>
          </p:cNvCxnSpPr>
          <p:nvPr/>
        </p:nvCxnSpPr>
        <p:spPr>
          <a:xfrm flipV="1">
            <a:off x="1961623" y="-81140"/>
            <a:ext cx="224191" cy="273789"/>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id="{2456ACD9-2E72-42BC-BFD9-EF45391B90CA}"/>
              </a:ext>
            </a:extLst>
          </p:cNvPr>
          <p:cNvSpPr/>
          <p:nvPr/>
        </p:nvSpPr>
        <p:spPr>
          <a:xfrm>
            <a:off x="1623616" y="134656"/>
            <a:ext cx="396000" cy="396000"/>
          </a:xfrm>
          <a:prstGeom prst="ellipse">
            <a:avLst/>
          </a:prstGeom>
          <a:solidFill>
            <a:schemeClr val="bg1"/>
          </a:solidFill>
          <a:ln w="381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ZoneTexte 63">
            <a:extLst>
              <a:ext uri="{FF2B5EF4-FFF2-40B4-BE49-F238E27FC236}">
                <a16:creationId xmlns:a16="http://schemas.microsoft.com/office/drawing/2014/main" id="{5B6B75AE-0B1C-4E99-9445-E70E04DCBCFC}"/>
              </a:ext>
            </a:extLst>
          </p:cNvPr>
          <p:cNvSpPr txBox="1"/>
          <p:nvPr/>
        </p:nvSpPr>
        <p:spPr>
          <a:xfrm>
            <a:off x="270991" y="4675155"/>
            <a:ext cx="2943499" cy="1692771"/>
          </a:xfrm>
          <a:prstGeom prst="rect">
            <a:avLst/>
          </a:prstGeom>
          <a:noFill/>
        </p:spPr>
        <p:txBody>
          <a:bodyPr wrap="none" rtlCol="0">
            <a:spAutoFit/>
          </a:bodyPr>
          <a:lstStyle/>
          <a:p>
            <a:pPr algn="r"/>
            <a:r>
              <a:rPr lang="fr-BE" b="1" dirty="0">
                <a:solidFill>
                  <a:srgbClr val="0070C0"/>
                </a:solidFill>
              </a:rPr>
              <a:t>27 novembre 2020</a:t>
            </a:r>
          </a:p>
          <a:p>
            <a:pPr algn="r"/>
            <a:r>
              <a:rPr lang="fr-BE" b="1" dirty="0">
                <a:solidFill>
                  <a:schemeClr val="bg1"/>
                </a:solidFill>
              </a:rPr>
              <a:t>« … e</a:t>
            </a:r>
            <a:r>
              <a:rPr lang="fr-BE" sz="1600" b="1" i="1" dirty="0">
                <a:solidFill>
                  <a:schemeClr val="bg1"/>
                </a:solidFill>
              </a:rPr>
              <a:t>t si on parlait des publics </a:t>
            </a:r>
          </a:p>
          <a:p>
            <a:pPr algn="r"/>
            <a:r>
              <a:rPr lang="fr-BE" sz="1600" b="1" i="1" dirty="0">
                <a:solidFill>
                  <a:schemeClr val="bg1"/>
                </a:solidFill>
              </a:rPr>
              <a:t>d’origine étrangère </a:t>
            </a:r>
          </a:p>
          <a:p>
            <a:pPr algn="r"/>
            <a:r>
              <a:rPr lang="fr-BE" sz="1600" b="1" i="1" dirty="0">
                <a:solidFill>
                  <a:schemeClr val="bg1"/>
                </a:solidFill>
              </a:rPr>
              <a:t>traditionnellement </a:t>
            </a:r>
          </a:p>
          <a:p>
            <a:pPr algn="r"/>
            <a:r>
              <a:rPr lang="fr-BE" sz="1600" b="1" i="1" dirty="0">
                <a:solidFill>
                  <a:schemeClr val="bg1"/>
                </a:solidFill>
              </a:rPr>
              <a:t>invisibilisés ?!</a:t>
            </a:r>
            <a:r>
              <a:rPr lang="fr-BE" b="1" dirty="0">
                <a:solidFill>
                  <a:schemeClr val="bg1"/>
                </a:solidFill>
              </a:rPr>
              <a:t> »</a:t>
            </a:r>
          </a:p>
          <a:p>
            <a:pPr algn="r"/>
            <a:endParaRPr lang="fr-BE" b="1" dirty="0">
              <a:solidFill>
                <a:schemeClr val="bg1"/>
              </a:solidFill>
            </a:endParaRPr>
          </a:p>
        </p:txBody>
      </p:sp>
      <p:pic>
        <p:nvPicPr>
          <p:cNvPr id="65" name="Picture 4" descr="En entreprise, l'intelligence collective, ça paye ! - Capital.fr">
            <a:extLst>
              <a:ext uri="{FF2B5EF4-FFF2-40B4-BE49-F238E27FC236}">
                <a16:creationId xmlns:a16="http://schemas.microsoft.com/office/drawing/2014/main" id="{F952341C-0AD7-4AE2-B71D-8BA2D81B0C63}"/>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18423" y="2029832"/>
            <a:ext cx="8773577" cy="4828168"/>
          </a:xfrm>
          <a:prstGeom prst="rect">
            <a:avLst/>
          </a:prstGeom>
          <a:extLst>
            <a:ext uri="{909E8E84-426E-40DD-AFC4-6F175D3DCCD1}">
              <a14:hiddenFill xmlns:a14="http://schemas.microsoft.com/office/drawing/2010/main">
                <a:solidFill>
                  <a:srgbClr val="FFFFFF"/>
                </a:solidFill>
              </a14:hiddenFill>
            </a:ext>
          </a:extLst>
        </p:spPr>
      </p:pic>
      <p:pic>
        <p:nvPicPr>
          <p:cNvPr id="67" name="Image 66">
            <a:extLst>
              <a:ext uri="{FF2B5EF4-FFF2-40B4-BE49-F238E27FC236}">
                <a16:creationId xmlns:a16="http://schemas.microsoft.com/office/drawing/2014/main" id="{05E76235-24ED-4399-ACAE-5B121ABC0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423" y="-43383"/>
            <a:ext cx="8823544" cy="2077362"/>
          </a:xfrm>
          <a:prstGeom prst="rect">
            <a:avLst/>
          </a:prstGeom>
        </p:spPr>
      </p:pic>
      <p:sp>
        <p:nvSpPr>
          <p:cNvPr id="70" name="Ellipse 69">
            <a:extLst>
              <a:ext uri="{FF2B5EF4-FFF2-40B4-BE49-F238E27FC236}">
                <a16:creationId xmlns:a16="http://schemas.microsoft.com/office/drawing/2014/main" id="{1C27BAB6-D37D-4E48-A856-97A809ED9B1D}"/>
              </a:ext>
            </a:extLst>
          </p:cNvPr>
          <p:cNvSpPr/>
          <p:nvPr/>
        </p:nvSpPr>
        <p:spPr>
          <a:xfrm>
            <a:off x="2271811" y="357537"/>
            <a:ext cx="1333998" cy="1333998"/>
          </a:xfrm>
          <a:prstGeom prst="ellipse">
            <a:avLst/>
          </a:prstGeom>
          <a:solidFill>
            <a:schemeClr val="bg1"/>
          </a:solidFill>
          <a:ln w="50800">
            <a:solidFill>
              <a:srgbClr val="9D9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Rectangle 70">
            <a:extLst>
              <a:ext uri="{FF2B5EF4-FFF2-40B4-BE49-F238E27FC236}">
                <a16:creationId xmlns:a16="http://schemas.microsoft.com/office/drawing/2014/main" id="{11D91B0A-8553-40C8-A020-F529953DBD70}"/>
              </a:ext>
            </a:extLst>
          </p:cNvPr>
          <p:cNvSpPr/>
          <p:nvPr/>
        </p:nvSpPr>
        <p:spPr>
          <a:xfrm>
            <a:off x="-4428" y="6500462"/>
            <a:ext cx="12196427" cy="375359"/>
          </a:xfrm>
          <a:prstGeom prst="rect">
            <a:avLst/>
          </a:prstGeom>
          <a:solidFill>
            <a:srgbClr val="0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solidFill>
                <a:schemeClr val="accent5"/>
              </a:solidFill>
            </a:endParaRPr>
          </a:p>
        </p:txBody>
      </p:sp>
      <p:sp>
        <p:nvSpPr>
          <p:cNvPr id="74" name="ZoneTexte 73">
            <a:extLst>
              <a:ext uri="{FF2B5EF4-FFF2-40B4-BE49-F238E27FC236}">
                <a16:creationId xmlns:a16="http://schemas.microsoft.com/office/drawing/2014/main" id="{E3176F16-0D19-4EEA-B7DF-7E17D435812F}"/>
              </a:ext>
            </a:extLst>
          </p:cNvPr>
          <p:cNvSpPr txBox="1"/>
          <p:nvPr/>
        </p:nvSpPr>
        <p:spPr>
          <a:xfrm>
            <a:off x="3993391" y="2818736"/>
            <a:ext cx="7481193" cy="2554545"/>
          </a:xfrm>
          <a:prstGeom prst="rect">
            <a:avLst/>
          </a:prstGeom>
          <a:noFill/>
        </p:spPr>
        <p:txBody>
          <a:bodyPr wrap="square" rtlCol="0">
            <a:spAutoFit/>
          </a:bodyPr>
          <a:lstStyle/>
          <a:p>
            <a:r>
              <a:rPr lang="fr-FR" sz="8000" b="1" dirty="0">
                <a:solidFill>
                  <a:srgbClr val="00384F"/>
                </a:solidFill>
              </a:rPr>
              <a:t>Merci pour votre participation !</a:t>
            </a:r>
            <a:endParaRPr lang="fr-BE" sz="8000" b="1" dirty="0">
              <a:solidFill>
                <a:srgbClr val="00384F"/>
              </a:solidFill>
            </a:endParaRPr>
          </a:p>
        </p:txBody>
      </p:sp>
    </p:spTree>
    <p:extLst>
      <p:ext uri="{BB962C8B-B14F-4D97-AF65-F5344CB8AC3E}">
        <p14:creationId xmlns:p14="http://schemas.microsoft.com/office/powerpoint/2010/main" val="100211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191344" y="-150450"/>
            <a:ext cx="12000656" cy="1323439"/>
          </a:xfrm>
          <a:prstGeom prst="rect">
            <a:avLst/>
          </a:prstGeom>
          <a:noFill/>
        </p:spPr>
        <p:txBody>
          <a:bodyPr wrap="square" rtlCol="0">
            <a:spAutoFit/>
          </a:bodyPr>
          <a:lstStyle/>
          <a:p>
            <a:r>
              <a:rPr lang="fr-BE" sz="4800" b="1" spc="-300" dirty="0">
                <a:solidFill>
                  <a:schemeClr val="bg1"/>
                </a:solidFill>
                <a:latin typeface="Corbel" panose="020B0503020204020204" pitchFamily="34" charset="0"/>
              </a:rPr>
              <a:t>Listing des espaces de concertation du PPLI </a:t>
            </a:r>
            <a:r>
              <a:rPr lang="fr-BE" sz="3200" b="1" spc="-300" dirty="0">
                <a:solidFill>
                  <a:schemeClr val="bg1"/>
                </a:solidFill>
                <a:latin typeface="Corbel" panose="020B0503020204020204" pitchFamily="34" charset="0"/>
              </a:rPr>
              <a:t>2017-2019</a:t>
            </a:r>
            <a:r>
              <a:rPr lang="fr-BE" sz="4800" b="1" spc="-300" dirty="0">
                <a:solidFill>
                  <a:schemeClr val="bg1"/>
                </a:solidFill>
                <a:latin typeface="Corbel" panose="020B0503020204020204" pitchFamily="34" charset="0"/>
              </a:rPr>
              <a:t> </a:t>
            </a:r>
            <a:r>
              <a:rPr lang="fr-BE" sz="3200" b="1" spc="-300" dirty="0">
                <a:solidFill>
                  <a:schemeClr val="bg1"/>
                </a:solidFill>
                <a:latin typeface="Corbel" panose="020B0503020204020204" pitchFamily="34" charset="0"/>
              </a:rPr>
              <a:t>selon la logique d’accès aux Droits Fondamentaux </a:t>
            </a:r>
            <a:endParaRPr lang="fr-BE" sz="3200" b="1" cap="small" spc="-300" dirty="0">
              <a:solidFill>
                <a:schemeClr val="bg1"/>
              </a:solidFill>
              <a:latin typeface="Corbel" panose="020B0503020204020204" pitchFamily="34" charset="0"/>
            </a:endParaRPr>
          </a:p>
        </p:txBody>
      </p:sp>
      <p:sp>
        <p:nvSpPr>
          <p:cNvPr id="2" name="ZoneTexte 1">
            <a:extLst>
              <a:ext uri="{FF2B5EF4-FFF2-40B4-BE49-F238E27FC236}">
                <a16:creationId xmlns:a16="http://schemas.microsoft.com/office/drawing/2014/main" id="{85640C12-885D-45C7-B901-0627A34AC504}"/>
              </a:ext>
            </a:extLst>
          </p:cNvPr>
          <p:cNvSpPr txBox="1"/>
          <p:nvPr/>
        </p:nvSpPr>
        <p:spPr>
          <a:xfrm>
            <a:off x="551384" y="1556792"/>
            <a:ext cx="11332291" cy="5447645"/>
          </a:xfrm>
          <a:prstGeom prst="rect">
            <a:avLst/>
          </a:prstGeom>
          <a:noFill/>
        </p:spPr>
        <p:txBody>
          <a:bodyPr wrap="square" rtlCol="0">
            <a:spAutoFit/>
          </a:bodyPr>
          <a:lstStyle/>
          <a:p>
            <a:pPr marL="342900" indent="-342900">
              <a:buAutoNum type="arabicPeriod"/>
            </a:pPr>
            <a:r>
              <a:rPr lang="fr-FR" sz="1500" b="1" dirty="0"/>
              <a:t>DF Emploi et revenu digne : </a:t>
            </a:r>
          </a:p>
          <a:p>
            <a:pPr marL="800100" lvl="1" indent="-342900">
              <a:buAutoNum type="arabicPeriod"/>
            </a:pPr>
            <a:r>
              <a:rPr lang="fr-FR" sz="1500" dirty="0"/>
              <a:t>PF insertion socioprofessionnelle et diversité : 10 actions concrètes, dont la mise en réseau des acteurs, création de formation FLE orientée métiers et d’atelier sur les représentations du marché du travail ; </a:t>
            </a:r>
          </a:p>
          <a:p>
            <a:pPr marL="800100" lvl="1" indent="-342900">
              <a:buAutoNum type="arabicPeriod"/>
            </a:pPr>
            <a:r>
              <a:rPr lang="fr-FR" sz="1500" dirty="0"/>
              <a:t>Mise en place de 3 projets de Mentorat : Mentorat interculturel namurois, Net2Work et Net2Work asile ;</a:t>
            </a:r>
          </a:p>
          <a:p>
            <a:pPr marL="342900" indent="-342900">
              <a:buAutoNum type="arabicPeriod"/>
            </a:pPr>
            <a:r>
              <a:rPr lang="fr-FR" sz="1500" b="1" dirty="0"/>
              <a:t>DF Santé et à l’Aide Sociale et médicale :  </a:t>
            </a:r>
          </a:p>
          <a:p>
            <a:pPr marL="800100" lvl="1" indent="-342900">
              <a:buAutoNum type="arabicPeriod"/>
            </a:pPr>
            <a:r>
              <a:rPr lang="fr-FR" sz="1500" dirty="0"/>
              <a:t>PF Accompagnement sociojuridique pour les associations reconnues ILI (Initiative Locale d’Intégration) ; </a:t>
            </a:r>
          </a:p>
          <a:p>
            <a:pPr marL="800100" lvl="1" indent="-342900">
              <a:buAutoNum type="arabicPeriod"/>
            </a:pPr>
            <a:r>
              <a:rPr lang="fr-FR" sz="1500" dirty="0"/>
              <a:t>GT Formation sur comment mieux accueillir la diversité en première ligne ; </a:t>
            </a:r>
          </a:p>
          <a:p>
            <a:pPr marL="800100" lvl="1" indent="-342900">
              <a:buAutoNum type="arabicPeriod"/>
            </a:pPr>
            <a:r>
              <a:rPr lang="fr-FR" sz="1500" dirty="0"/>
              <a:t>GT Aide Médicale Urgente (AMU) ; </a:t>
            </a:r>
          </a:p>
          <a:p>
            <a:pPr marL="800100" lvl="1" indent="-342900">
              <a:buAutoNum type="arabicPeriod"/>
            </a:pPr>
            <a:r>
              <a:rPr lang="fr-FR" sz="1500" dirty="0"/>
              <a:t>GT Santé Mentale (avec DSP et Clinique de l’Exil) ; </a:t>
            </a:r>
          </a:p>
          <a:p>
            <a:pPr marL="800100" lvl="1" indent="-342900">
              <a:buAutoNum type="arabicPeriod"/>
            </a:pPr>
            <a:r>
              <a:rPr lang="fr-FR" sz="1500" dirty="0"/>
              <a:t>GT Information sur le fonctionnement des systèmes de santé et de sécurité sociale (CLPS – Culture et Santé) ; </a:t>
            </a:r>
          </a:p>
          <a:p>
            <a:pPr marL="342900" indent="-342900">
              <a:buAutoNum type="arabicPeriod"/>
            </a:pPr>
            <a:r>
              <a:rPr lang="fr-FR" sz="1500" b="1" dirty="0"/>
              <a:t>DF Logement et environnement sain </a:t>
            </a:r>
          </a:p>
          <a:p>
            <a:pPr marL="800100" lvl="1" indent="-342900">
              <a:buAutoNum type="arabicPeriod"/>
            </a:pPr>
            <a:r>
              <a:rPr lang="fr-FR" sz="1500" dirty="0"/>
              <a:t>PF Logement (DASS) ; </a:t>
            </a:r>
          </a:p>
          <a:p>
            <a:pPr marL="342900" indent="-342900">
              <a:buAutoNum type="arabicPeriod"/>
            </a:pPr>
            <a:r>
              <a:rPr lang="fr-FR" sz="1500" b="1" dirty="0"/>
              <a:t>DF Education, enseignement et formation </a:t>
            </a:r>
          </a:p>
          <a:p>
            <a:pPr marL="800100" lvl="1" indent="-342900">
              <a:buAutoNum type="arabicPeriod"/>
            </a:pPr>
            <a:r>
              <a:rPr lang="fr-FR" sz="1500" dirty="0"/>
              <a:t>PF Citoyenneté ;</a:t>
            </a:r>
          </a:p>
          <a:p>
            <a:pPr marL="800100" lvl="1" indent="-342900">
              <a:buAutoNum type="arabicPeriod"/>
            </a:pPr>
            <a:r>
              <a:rPr lang="fr-FR" sz="1500" dirty="0"/>
              <a:t>PF Formation à la Langue Française (FLE) ; </a:t>
            </a:r>
          </a:p>
          <a:p>
            <a:pPr marL="342900" indent="-342900">
              <a:buAutoNum type="arabicPeriod"/>
            </a:pPr>
            <a:r>
              <a:rPr lang="fr-FR" sz="1500" b="1" dirty="0"/>
              <a:t>DF Epanouissement social et culturel </a:t>
            </a:r>
            <a:r>
              <a:rPr lang="fr-FR" sz="1500" dirty="0"/>
              <a:t>– chapeauté par la PF Interculturelle </a:t>
            </a:r>
          </a:p>
          <a:p>
            <a:pPr marL="800100" lvl="1" indent="-342900">
              <a:buAutoNum type="arabicPeriod"/>
            </a:pPr>
            <a:r>
              <a:rPr lang="fr-FR" sz="1500" dirty="0"/>
              <a:t>PF de lutte contre le racisme ; </a:t>
            </a:r>
          </a:p>
          <a:p>
            <a:pPr marL="800100" lvl="1" indent="-342900">
              <a:buAutoNum type="arabicPeriod"/>
            </a:pPr>
            <a:r>
              <a:rPr lang="fr-FR" sz="1500" dirty="0"/>
              <a:t>GT Cultes et convictions philosophiques (ML) ; </a:t>
            </a:r>
          </a:p>
          <a:p>
            <a:pPr marL="342900" indent="-342900">
              <a:buAutoNum type="arabicPeriod"/>
            </a:pPr>
            <a:r>
              <a:rPr lang="fr-FR" sz="1500" b="1" dirty="0"/>
              <a:t>DF Dimensions transversales : </a:t>
            </a:r>
          </a:p>
          <a:p>
            <a:pPr marL="800100" lvl="1" indent="-342900">
              <a:buAutoNum type="arabicPeriod"/>
            </a:pPr>
            <a:r>
              <a:rPr lang="fr-FR" sz="1500" dirty="0"/>
              <a:t>GT Mobilité </a:t>
            </a:r>
          </a:p>
          <a:p>
            <a:pPr marL="800100" lvl="1" indent="-342900">
              <a:buAutoNum type="arabicPeriod"/>
            </a:pPr>
            <a:r>
              <a:rPr lang="fr-FR" sz="1500" dirty="0"/>
              <a:t>GT Petite enfance </a:t>
            </a:r>
          </a:p>
          <a:p>
            <a:pPr marL="800100" lvl="1" indent="-342900">
              <a:buAutoNum type="arabicPeriod"/>
            </a:pPr>
            <a:endParaRPr lang="fr-FR" sz="1500" dirty="0"/>
          </a:p>
          <a:p>
            <a:pPr marL="800100" lvl="1" indent="-342900">
              <a:buAutoNum type="arabicPeriod"/>
            </a:pPr>
            <a:endParaRPr lang="fr-BE" dirty="0"/>
          </a:p>
        </p:txBody>
      </p:sp>
      <p:pic>
        <p:nvPicPr>
          <p:cNvPr id="7" name="Image 6">
            <a:extLst>
              <a:ext uri="{FF2B5EF4-FFF2-40B4-BE49-F238E27FC236}">
                <a16:creationId xmlns:a16="http://schemas.microsoft.com/office/drawing/2014/main" id="{764DAEB8-96A5-40A9-ABCF-925797DD4A01}"/>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8" name="Image 7">
            <a:extLst>
              <a:ext uri="{FF2B5EF4-FFF2-40B4-BE49-F238E27FC236}">
                <a16:creationId xmlns:a16="http://schemas.microsoft.com/office/drawing/2014/main" id="{53507935-28E8-4D08-9128-9A67DEA832B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317272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435618" y="410627"/>
            <a:ext cx="11246669"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2020, année de redéfinition et d’expérimentation</a:t>
            </a:r>
            <a:endParaRPr lang="fr-BE" sz="4800" b="1" cap="small" spc="-300" dirty="0">
              <a:solidFill>
                <a:schemeClr val="bg1"/>
              </a:solidFill>
              <a:latin typeface="Corbel" panose="020B0503020204020204" pitchFamily="34" charset="0"/>
            </a:endParaRPr>
          </a:p>
        </p:txBody>
      </p:sp>
      <p:sp>
        <p:nvSpPr>
          <p:cNvPr id="2" name="ZoneTexte 1">
            <a:extLst>
              <a:ext uri="{FF2B5EF4-FFF2-40B4-BE49-F238E27FC236}">
                <a16:creationId xmlns:a16="http://schemas.microsoft.com/office/drawing/2014/main" id="{D9E709B3-5766-4ACC-8D22-AEF663E49E12}"/>
              </a:ext>
            </a:extLst>
          </p:cNvPr>
          <p:cNvSpPr txBox="1"/>
          <p:nvPr/>
        </p:nvSpPr>
        <p:spPr>
          <a:xfrm>
            <a:off x="435618" y="1370208"/>
            <a:ext cx="10873208" cy="4247317"/>
          </a:xfrm>
          <a:prstGeom prst="rect">
            <a:avLst/>
          </a:prstGeom>
          <a:noFill/>
        </p:spPr>
        <p:txBody>
          <a:bodyPr wrap="square" rtlCol="0">
            <a:spAutoFit/>
          </a:bodyPr>
          <a:lstStyle/>
          <a:p>
            <a:r>
              <a:rPr lang="fr-FR" b="1" dirty="0"/>
              <a:t>Nouvelle démarche à deux axes </a:t>
            </a:r>
          </a:p>
          <a:p>
            <a:endParaRPr lang="fr-FR" dirty="0"/>
          </a:p>
          <a:p>
            <a:r>
              <a:rPr lang="fr-FR" dirty="0"/>
              <a:t>1. </a:t>
            </a:r>
            <a:r>
              <a:rPr lang="fr-FR" b="1" dirty="0"/>
              <a:t>Persistance des espaces de concertation statutaires du CAI </a:t>
            </a:r>
            <a:r>
              <a:rPr lang="fr-FR" dirty="0"/>
              <a:t>(et une partie portés par nos partenaires)  </a:t>
            </a:r>
          </a:p>
          <a:p>
            <a:pPr marL="742950" lvl="1" indent="-285750">
              <a:buFontTx/>
              <a:buChar char="-"/>
            </a:pPr>
            <a:r>
              <a:rPr lang="fr-FR" i="1" dirty="0"/>
              <a:t>Dont valorisation au sein du réseau des outils développés et finalisés entre 2017 et 2020</a:t>
            </a:r>
          </a:p>
          <a:p>
            <a:pPr marL="285750" indent="-285750">
              <a:buFontTx/>
              <a:buChar char="-"/>
            </a:pPr>
            <a:endParaRPr lang="fr-FR" dirty="0"/>
          </a:p>
          <a:p>
            <a:pPr marL="285750" indent="-285750">
              <a:buFontTx/>
              <a:buChar char="-"/>
            </a:pPr>
            <a:r>
              <a:rPr lang="fr-FR" b="1" i="1" dirty="0"/>
              <a:t>Etape intermédiaire de réactualisation des constats </a:t>
            </a:r>
            <a:r>
              <a:rPr lang="fr-FR" dirty="0"/>
              <a:t>via une démarche : </a:t>
            </a:r>
          </a:p>
          <a:p>
            <a:pPr lvl="1"/>
            <a:r>
              <a:rPr lang="fr-FR" dirty="0"/>
              <a:t>a. De questionnement de la v</a:t>
            </a:r>
            <a:r>
              <a:rPr lang="fr-FR" i="1" dirty="0"/>
              <a:t>alidité</a:t>
            </a:r>
            <a:r>
              <a:rPr lang="fr-FR" dirty="0"/>
              <a:t> des principaux constats du diagnostic 2016-2017 ;</a:t>
            </a:r>
          </a:p>
          <a:p>
            <a:pPr lvl="1"/>
            <a:r>
              <a:rPr lang="fr-FR" dirty="0"/>
              <a:t>b. En phase avec nos missions décrétales d’accompagnement des ILI ; </a:t>
            </a:r>
          </a:p>
          <a:p>
            <a:pPr lvl="1"/>
            <a:r>
              <a:rPr lang="fr-FR" dirty="0"/>
              <a:t>c. De prise en compte des PCS et PST, sous leurs aspects personnes étrangères et interculturalité ; </a:t>
            </a:r>
          </a:p>
          <a:p>
            <a:pPr lvl="1"/>
            <a:r>
              <a:rPr lang="fr-FR" dirty="0"/>
              <a:t>d. De prise en compte des structures spécifiques PE, tels que : CADA, structure MENA et ILA ;   </a:t>
            </a:r>
          </a:p>
          <a:p>
            <a:pPr lvl="1"/>
            <a:r>
              <a:rPr lang="fr-FR" dirty="0"/>
              <a:t>e. De valorisation des constats de terrain. </a:t>
            </a:r>
          </a:p>
          <a:p>
            <a:endParaRPr lang="fr-FR" dirty="0"/>
          </a:p>
          <a:p>
            <a:r>
              <a:rPr lang="fr-FR" dirty="0"/>
              <a:t>2.  </a:t>
            </a:r>
            <a:r>
              <a:rPr lang="fr-FR" b="1" dirty="0"/>
              <a:t>Mise en place d’un dispositif – souple et rapide – de mobilisation d’expertise </a:t>
            </a:r>
            <a:r>
              <a:rPr lang="fr-FR" dirty="0"/>
              <a:t>afin de répondre à une demande formulée par le terrain ou découlant d’un contexte spécifique « sociétal ». </a:t>
            </a:r>
          </a:p>
          <a:p>
            <a:pPr marL="742950" lvl="1" indent="-285750">
              <a:buFontTx/>
              <a:buChar char="-"/>
            </a:pPr>
            <a:endParaRPr lang="fr-BE" dirty="0"/>
          </a:p>
        </p:txBody>
      </p:sp>
      <p:pic>
        <p:nvPicPr>
          <p:cNvPr id="7" name="Image 6">
            <a:extLst>
              <a:ext uri="{FF2B5EF4-FFF2-40B4-BE49-F238E27FC236}">
                <a16:creationId xmlns:a16="http://schemas.microsoft.com/office/drawing/2014/main" id="{DA1194D0-ED37-4CCF-A12B-50720AB794C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8" name="Image 7">
            <a:extLst>
              <a:ext uri="{FF2B5EF4-FFF2-40B4-BE49-F238E27FC236}">
                <a16:creationId xmlns:a16="http://schemas.microsoft.com/office/drawing/2014/main" id="{01BFBE63-7E9B-42F4-836D-2B8D627A04B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142924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3F65D45F-AAC0-4A0C-BF05-945EAF599C80}"/>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34" name="Image 33">
            <a:extLst>
              <a:ext uri="{FF2B5EF4-FFF2-40B4-BE49-F238E27FC236}">
                <a16:creationId xmlns:a16="http://schemas.microsoft.com/office/drawing/2014/main" id="{1F32E06B-1759-43DB-8B98-AA46D323EB8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
        <p:nvSpPr>
          <p:cNvPr id="77" name="Rectangle 76">
            <a:extLst>
              <a:ext uri="{FF2B5EF4-FFF2-40B4-BE49-F238E27FC236}">
                <a16:creationId xmlns:a16="http://schemas.microsoft.com/office/drawing/2014/main" id="{F066D34C-65A3-47C8-9E17-1D91471515BC}"/>
              </a:ext>
            </a:extLst>
          </p:cNvPr>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78" name="ZoneTexte 77">
            <a:extLst>
              <a:ext uri="{FF2B5EF4-FFF2-40B4-BE49-F238E27FC236}">
                <a16:creationId xmlns:a16="http://schemas.microsoft.com/office/drawing/2014/main" id="{6727C499-1BC1-405C-B107-776FD226BF6F}"/>
              </a:ext>
            </a:extLst>
          </p:cNvPr>
          <p:cNvSpPr txBox="1"/>
          <p:nvPr/>
        </p:nvSpPr>
        <p:spPr>
          <a:xfrm>
            <a:off x="407563" y="351918"/>
            <a:ext cx="10680937"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Organigramme et logique d’action du PPLI 2.0</a:t>
            </a:r>
            <a:endParaRPr lang="fr-BE" sz="4800" b="1" cap="small" spc="-300" dirty="0">
              <a:solidFill>
                <a:schemeClr val="bg1"/>
              </a:solidFill>
              <a:latin typeface="Corbel" panose="020B0503020204020204" pitchFamily="34" charset="0"/>
            </a:endParaRPr>
          </a:p>
        </p:txBody>
      </p:sp>
      <p:sp>
        <p:nvSpPr>
          <p:cNvPr id="79" name="Rectangle : coins arrondis 78">
            <a:extLst>
              <a:ext uri="{FF2B5EF4-FFF2-40B4-BE49-F238E27FC236}">
                <a16:creationId xmlns:a16="http://schemas.microsoft.com/office/drawing/2014/main" id="{87B20784-61AE-4184-945A-703E3234410F}"/>
              </a:ext>
            </a:extLst>
          </p:cNvPr>
          <p:cNvSpPr/>
          <p:nvPr/>
        </p:nvSpPr>
        <p:spPr>
          <a:xfrm>
            <a:off x="479376" y="3717032"/>
            <a:ext cx="1224136" cy="576063"/>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PPLI 2.0</a:t>
            </a:r>
            <a:endParaRPr lang="fr-BE" sz="2000" b="1" dirty="0"/>
          </a:p>
        </p:txBody>
      </p:sp>
      <p:sp>
        <p:nvSpPr>
          <p:cNvPr id="80" name="Flèche : virage 79">
            <a:extLst>
              <a:ext uri="{FF2B5EF4-FFF2-40B4-BE49-F238E27FC236}">
                <a16:creationId xmlns:a16="http://schemas.microsoft.com/office/drawing/2014/main" id="{791BCC95-4CC3-4F64-B265-AA5894A3D6C0}"/>
              </a:ext>
            </a:extLst>
          </p:cNvPr>
          <p:cNvSpPr/>
          <p:nvPr/>
        </p:nvSpPr>
        <p:spPr>
          <a:xfrm>
            <a:off x="1415480" y="1916832"/>
            <a:ext cx="887530" cy="1636162"/>
          </a:xfrm>
          <a:prstGeom prst="bentArrow">
            <a:avLst>
              <a:gd name="adj1" fmla="val 25000"/>
              <a:gd name="adj2" fmla="val 21596"/>
              <a:gd name="adj3" fmla="val 29540"/>
              <a:gd name="adj4" fmla="val 40534"/>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1"/>
              </a:solidFill>
            </a:endParaRPr>
          </a:p>
        </p:txBody>
      </p:sp>
      <p:sp>
        <p:nvSpPr>
          <p:cNvPr id="82" name="ZoneTexte 81">
            <a:extLst>
              <a:ext uri="{FF2B5EF4-FFF2-40B4-BE49-F238E27FC236}">
                <a16:creationId xmlns:a16="http://schemas.microsoft.com/office/drawing/2014/main" id="{FC6D8E3D-0EDD-439A-BE2F-51A392EFE75C}"/>
              </a:ext>
            </a:extLst>
          </p:cNvPr>
          <p:cNvSpPr txBox="1"/>
          <p:nvPr/>
        </p:nvSpPr>
        <p:spPr>
          <a:xfrm>
            <a:off x="148303" y="1729176"/>
            <a:ext cx="1224136" cy="738664"/>
          </a:xfrm>
          <a:prstGeom prst="rect">
            <a:avLst/>
          </a:prstGeom>
          <a:noFill/>
        </p:spPr>
        <p:txBody>
          <a:bodyPr wrap="square" rtlCol="0">
            <a:spAutoFit/>
          </a:bodyPr>
          <a:lstStyle/>
          <a:p>
            <a:r>
              <a:rPr lang="fr-FR" sz="1400" dirty="0"/>
              <a:t>Axe suivant logique de </a:t>
            </a:r>
            <a:r>
              <a:rPr lang="fr-FR" sz="1400" b="1" dirty="0"/>
              <a:t>planification</a:t>
            </a:r>
            <a:endParaRPr lang="fr-BE" sz="1400" b="1" dirty="0"/>
          </a:p>
        </p:txBody>
      </p:sp>
      <p:sp>
        <p:nvSpPr>
          <p:cNvPr id="83" name="ZoneTexte 82">
            <a:extLst>
              <a:ext uri="{FF2B5EF4-FFF2-40B4-BE49-F238E27FC236}">
                <a16:creationId xmlns:a16="http://schemas.microsoft.com/office/drawing/2014/main" id="{93BE692D-69CF-4CAE-B2A1-46968D97128A}"/>
              </a:ext>
            </a:extLst>
          </p:cNvPr>
          <p:cNvSpPr txBox="1"/>
          <p:nvPr/>
        </p:nvSpPr>
        <p:spPr>
          <a:xfrm>
            <a:off x="55491" y="4946821"/>
            <a:ext cx="1507213" cy="1015663"/>
          </a:xfrm>
          <a:prstGeom prst="rect">
            <a:avLst/>
          </a:prstGeom>
          <a:noFill/>
        </p:spPr>
        <p:txBody>
          <a:bodyPr wrap="square" rtlCol="0">
            <a:spAutoFit/>
          </a:bodyPr>
          <a:lstStyle/>
          <a:p>
            <a:r>
              <a:rPr lang="fr-FR" sz="1400" dirty="0"/>
              <a:t>Axe de réponse aux </a:t>
            </a:r>
            <a:r>
              <a:rPr lang="fr-FR" sz="1400" b="1" dirty="0"/>
              <a:t>besoins émergents</a:t>
            </a:r>
          </a:p>
          <a:p>
            <a:endParaRPr lang="fr-BE" dirty="0"/>
          </a:p>
        </p:txBody>
      </p:sp>
      <p:sp>
        <p:nvSpPr>
          <p:cNvPr id="84" name="Bulle narrative : rectangle 83">
            <a:extLst>
              <a:ext uri="{FF2B5EF4-FFF2-40B4-BE49-F238E27FC236}">
                <a16:creationId xmlns:a16="http://schemas.microsoft.com/office/drawing/2014/main" id="{FD1A5901-CB45-443B-A8CD-756CC0BC910E}"/>
              </a:ext>
            </a:extLst>
          </p:cNvPr>
          <p:cNvSpPr/>
          <p:nvPr/>
        </p:nvSpPr>
        <p:spPr>
          <a:xfrm>
            <a:off x="2495600" y="1637837"/>
            <a:ext cx="2232248" cy="1097076"/>
          </a:xfrm>
          <a:prstGeom prst="wedge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Espaces PPLI existants répondant aux missions décrétales &amp; espaces partenaires</a:t>
            </a:r>
            <a:endParaRPr lang="fr-BE" sz="1600" dirty="0">
              <a:solidFill>
                <a:schemeClr val="tx1"/>
              </a:solidFill>
            </a:endParaRPr>
          </a:p>
        </p:txBody>
      </p:sp>
      <p:sp>
        <p:nvSpPr>
          <p:cNvPr id="85" name="ZoneTexte 84">
            <a:extLst>
              <a:ext uri="{FF2B5EF4-FFF2-40B4-BE49-F238E27FC236}">
                <a16:creationId xmlns:a16="http://schemas.microsoft.com/office/drawing/2014/main" id="{51344F5C-930F-41B3-8355-AFFBFC69CACD}"/>
              </a:ext>
            </a:extLst>
          </p:cNvPr>
          <p:cNvSpPr txBox="1"/>
          <p:nvPr/>
        </p:nvSpPr>
        <p:spPr>
          <a:xfrm>
            <a:off x="2783632" y="2921598"/>
            <a:ext cx="3096344" cy="1384995"/>
          </a:xfrm>
          <a:prstGeom prst="rect">
            <a:avLst/>
          </a:prstGeom>
          <a:noFill/>
        </p:spPr>
        <p:txBody>
          <a:bodyPr wrap="square" rtlCol="0">
            <a:spAutoFit/>
          </a:bodyPr>
          <a:lstStyle/>
          <a:p>
            <a:pPr marL="228600" indent="-228600">
              <a:buAutoNum type="arabicPeriod"/>
            </a:pPr>
            <a:r>
              <a:rPr lang="fr-FR" sz="1200" dirty="0"/>
              <a:t>PF Accompagnement social et PF accompagnement juridique</a:t>
            </a:r>
          </a:p>
          <a:p>
            <a:pPr marL="228600" indent="-228600">
              <a:buAutoNum type="arabicPeriod"/>
            </a:pPr>
            <a:r>
              <a:rPr lang="fr-FR" sz="1200" dirty="0"/>
              <a:t>PF Citoyenneté </a:t>
            </a:r>
          </a:p>
          <a:p>
            <a:pPr marL="228600" indent="-228600">
              <a:buAutoNum type="arabicPeriod"/>
            </a:pPr>
            <a:r>
              <a:rPr lang="fr-FR" sz="1200" dirty="0"/>
              <a:t>PF Français Langue étrangère (FLE)</a:t>
            </a:r>
          </a:p>
          <a:p>
            <a:pPr marL="228600" indent="-228600">
              <a:buAutoNum type="arabicPeriod"/>
            </a:pPr>
            <a:r>
              <a:rPr lang="fr-FR" sz="1200" dirty="0"/>
              <a:t>PF Interculturalité </a:t>
            </a:r>
          </a:p>
          <a:p>
            <a:pPr marL="228600" indent="-228600">
              <a:buAutoNum type="arabicPeriod"/>
            </a:pPr>
            <a:r>
              <a:rPr lang="fr-FR" sz="1200" dirty="0"/>
              <a:t>PF Insertion Socio-Professionnelle/Diversité </a:t>
            </a:r>
          </a:p>
        </p:txBody>
      </p:sp>
      <p:sp>
        <p:nvSpPr>
          <p:cNvPr id="86" name="Flèche : droite 85">
            <a:extLst>
              <a:ext uri="{FF2B5EF4-FFF2-40B4-BE49-F238E27FC236}">
                <a16:creationId xmlns:a16="http://schemas.microsoft.com/office/drawing/2014/main" id="{A7E04BA9-906A-4D07-837C-D468BBD800D5}"/>
              </a:ext>
            </a:extLst>
          </p:cNvPr>
          <p:cNvSpPr/>
          <p:nvPr/>
        </p:nvSpPr>
        <p:spPr>
          <a:xfrm>
            <a:off x="5042385" y="5248058"/>
            <a:ext cx="1480059" cy="413190"/>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7" name="Bulle narrative : rectangle 86">
            <a:extLst>
              <a:ext uri="{FF2B5EF4-FFF2-40B4-BE49-F238E27FC236}">
                <a16:creationId xmlns:a16="http://schemas.microsoft.com/office/drawing/2014/main" id="{48DDCFD8-4CCA-48B5-8B80-12B044AF0B32}"/>
              </a:ext>
            </a:extLst>
          </p:cNvPr>
          <p:cNvSpPr/>
          <p:nvPr/>
        </p:nvSpPr>
        <p:spPr>
          <a:xfrm>
            <a:off x="5802282" y="1609942"/>
            <a:ext cx="1765620" cy="1097076"/>
          </a:xfrm>
          <a:prstGeom prst="wedgeRectCallout">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Actualisation du diagnostic et identification des constats, par </a:t>
            </a:r>
            <a:endParaRPr lang="fr-BE" sz="1600" dirty="0">
              <a:solidFill>
                <a:schemeClr val="tx1"/>
              </a:solidFill>
            </a:endParaRPr>
          </a:p>
        </p:txBody>
      </p:sp>
      <p:sp>
        <p:nvSpPr>
          <p:cNvPr id="88" name="ZoneTexte 87">
            <a:extLst>
              <a:ext uri="{FF2B5EF4-FFF2-40B4-BE49-F238E27FC236}">
                <a16:creationId xmlns:a16="http://schemas.microsoft.com/office/drawing/2014/main" id="{22DDAC2D-6327-4B54-AC54-730A0DB0EF39}"/>
              </a:ext>
            </a:extLst>
          </p:cNvPr>
          <p:cNvSpPr txBox="1"/>
          <p:nvPr/>
        </p:nvSpPr>
        <p:spPr>
          <a:xfrm>
            <a:off x="5835763" y="2921597"/>
            <a:ext cx="1878249" cy="1384995"/>
          </a:xfrm>
          <a:prstGeom prst="rect">
            <a:avLst/>
          </a:prstGeom>
          <a:noFill/>
        </p:spPr>
        <p:txBody>
          <a:bodyPr wrap="square" rtlCol="0">
            <a:spAutoFit/>
          </a:bodyPr>
          <a:lstStyle/>
          <a:p>
            <a:pPr marL="228600" indent="-228600">
              <a:buAutoNum type="arabicPeriod"/>
            </a:pPr>
            <a:r>
              <a:rPr lang="fr-FR" sz="1200" dirty="0"/>
              <a:t>Analyse PCS &amp; PST au niveau communal  </a:t>
            </a:r>
          </a:p>
          <a:p>
            <a:pPr marL="228600" indent="-228600">
              <a:buAutoNum type="arabicPeriod"/>
            </a:pPr>
            <a:r>
              <a:rPr lang="fr-FR" sz="1200" dirty="0"/>
              <a:t>Recueil des besoins/constats à partir du terrain </a:t>
            </a:r>
          </a:p>
          <a:p>
            <a:pPr marL="228600" indent="-228600">
              <a:buAutoNum type="arabicPeriod"/>
            </a:pPr>
            <a:r>
              <a:rPr lang="fr-FR" sz="1200" dirty="0"/>
              <a:t>Prise en compte des critères spécifiques PE</a:t>
            </a:r>
          </a:p>
        </p:txBody>
      </p:sp>
      <p:sp>
        <p:nvSpPr>
          <p:cNvPr id="89" name="Bulle narrative : rectangle 88">
            <a:extLst>
              <a:ext uri="{FF2B5EF4-FFF2-40B4-BE49-F238E27FC236}">
                <a16:creationId xmlns:a16="http://schemas.microsoft.com/office/drawing/2014/main" id="{8C1D0787-9D40-431C-8D87-9E1D0E0A8CFA}"/>
              </a:ext>
            </a:extLst>
          </p:cNvPr>
          <p:cNvSpPr/>
          <p:nvPr/>
        </p:nvSpPr>
        <p:spPr>
          <a:xfrm>
            <a:off x="2303010" y="4794797"/>
            <a:ext cx="2640862" cy="1097076"/>
          </a:xfrm>
          <a:prstGeom prst="wedge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Dispositif souple et rapide pour mobilisation d’expertise du C.A.I. afin de répondre à un besoin identifié ou émis</a:t>
            </a:r>
            <a:endParaRPr lang="fr-BE" sz="1600" dirty="0">
              <a:solidFill>
                <a:schemeClr val="tx1"/>
              </a:solidFill>
            </a:endParaRPr>
          </a:p>
        </p:txBody>
      </p:sp>
      <p:sp>
        <p:nvSpPr>
          <p:cNvPr id="90" name="Bulle narrative : rectangle 89">
            <a:extLst>
              <a:ext uri="{FF2B5EF4-FFF2-40B4-BE49-F238E27FC236}">
                <a16:creationId xmlns:a16="http://schemas.microsoft.com/office/drawing/2014/main" id="{55B93107-48FA-4265-B04F-B62A886ED3E8}"/>
              </a:ext>
            </a:extLst>
          </p:cNvPr>
          <p:cNvSpPr/>
          <p:nvPr/>
        </p:nvSpPr>
        <p:spPr>
          <a:xfrm>
            <a:off x="6608972" y="4794797"/>
            <a:ext cx="2640861" cy="1097076"/>
          </a:xfrm>
          <a:prstGeom prst="wedgeRectCallout">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Formulation d’une réponse appropriée en adéquation entre le besoin identifié/émis et l’expertise mobilisable </a:t>
            </a:r>
            <a:endParaRPr lang="fr-BE" sz="1600" dirty="0">
              <a:solidFill>
                <a:schemeClr val="tx1"/>
              </a:solidFill>
            </a:endParaRPr>
          </a:p>
        </p:txBody>
      </p:sp>
      <p:sp>
        <p:nvSpPr>
          <p:cNvPr id="91" name="Flèche : droite 90">
            <a:extLst>
              <a:ext uri="{FF2B5EF4-FFF2-40B4-BE49-F238E27FC236}">
                <a16:creationId xmlns:a16="http://schemas.microsoft.com/office/drawing/2014/main" id="{21A6F7CA-C850-4ACA-9D94-D45BBDF9ABB9}"/>
              </a:ext>
            </a:extLst>
          </p:cNvPr>
          <p:cNvSpPr/>
          <p:nvPr/>
        </p:nvSpPr>
        <p:spPr>
          <a:xfrm>
            <a:off x="4904204" y="1916832"/>
            <a:ext cx="734177" cy="363353"/>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2" name="ZoneTexte 91">
            <a:extLst>
              <a:ext uri="{FF2B5EF4-FFF2-40B4-BE49-F238E27FC236}">
                <a16:creationId xmlns:a16="http://schemas.microsoft.com/office/drawing/2014/main" id="{8AEC6E00-76C0-46B3-B30A-7A609D36EE2C}"/>
              </a:ext>
            </a:extLst>
          </p:cNvPr>
          <p:cNvSpPr txBox="1"/>
          <p:nvPr/>
        </p:nvSpPr>
        <p:spPr>
          <a:xfrm>
            <a:off x="2754396" y="6161063"/>
            <a:ext cx="3024336" cy="738664"/>
          </a:xfrm>
          <a:prstGeom prst="rect">
            <a:avLst/>
          </a:prstGeom>
          <a:noFill/>
        </p:spPr>
        <p:txBody>
          <a:bodyPr wrap="square" rtlCol="0">
            <a:spAutoFit/>
          </a:bodyPr>
          <a:lstStyle/>
          <a:p>
            <a:pPr marL="342900" indent="-342900">
              <a:buAutoNum type="arabicPeriod"/>
            </a:pPr>
            <a:r>
              <a:rPr lang="fr-FR" sz="1200" dirty="0"/>
              <a:t>Compétences internes </a:t>
            </a:r>
          </a:p>
          <a:p>
            <a:pPr marL="342900" indent="-342900">
              <a:buAutoNum type="arabicPeriod"/>
            </a:pPr>
            <a:r>
              <a:rPr lang="fr-FR" sz="1200" dirty="0"/>
              <a:t>Ressources du réseau Intégration (et +)</a:t>
            </a:r>
          </a:p>
          <a:p>
            <a:pPr marL="342900" indent="-342900">
              <a:buAutoNum type="arabicPeriod"/>
            </a:pPr>
            <a:endParaRPr lang="fr-BE" dirty="0"/>
          </a:p>
        </p:txBody>
      </p:sp>
      <p:sp>
        <p:nvSpPr>
          <p:cNvPr id="93" name="Rectangle : coins arrondis 92">
            <a:extLst>
              <a:ext uri="{FF2B5EF4-FFF2-40B4-BE49-F238E27FC236}">
                <a16:creationId xmlns:a16="http://schemas.microsoft.com/office/drawing/2014/main" id="{51DEE026-651E-44E5-9484-256569857CF3}"/>
              </a:ext>
            </a:extLst>
          </p:cNvPr>
          <p:cNvSpPr/>
          <p:nvPr/>
        </p:nvSpPr>
        <p:spPr>
          <a:xfrm>
            <a:off x="8313510" y="2753468"/>
            <a:ext cx="2189715" cy="827732"/>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PPLI 2.0</a:t>
            </a:r>
          </a:p>
          <a:p>
            <a:pPr algn="ctr"/>
            <a:r>
              <a:rPr lang="fr-FR" b="1" dirty="0"/>
              <a:t>Programmation structurelle </a:t>
            </a:r>
            <a:endParaRPr lang="fr-BE" b="1" dirty="0"/>
          </a:p>
        </p:txBody>
      </p:sp>
      <p:sp>
        <p:nvSpPr>
          <p:cNvPr id="94" name="Rectangle : coins arrondis 93">
            <a:extLst>
              <a:ext uri="{FF2B5EF4-FFF2-40B4-BE49-F238E27FC236}">
                <a16:creationId xmlns:a16="http://schemas.microsoft.com/office/drawing/2014/main" id="{B14BCB01-C45B-4FBF-AA17-EF2AF4CE771A}"/>
              </a:ext>
            </a:extLst>
          </p:cNvPr>
          <p:cNvSpPr/>
          <p:nvPr/>
        </p:nvSpPr>
        <p:spPr>
          <a:xfrm>
            <a:off x="8298773" y="3696909"/>
            <a:ext cx="2189715" cy="827731"/>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PPLI 2.0</a:t>
            </a:r>
          </a:p>
          <a:p>
            <a:pPr algn="ctr"/>
            <a:r>
              <a:rPr lang="fr-FR" b="1" dirty="0"/>
              <a:t>Programmation ponctuelle </a:t>
            </a:r>
            <a:endParaRPr lang="fr-BE" b="1" dirty="0"/>
          </a:p>
        </p:txBody>
      </p:sp>
      <p:sp>
        <p:nvSpPr>
          <p:cNvPr id="96" name="Rectangle : coins arrondis 95">
            <a:extLst>
              <a:ext uri="{FF2B5EF4-FFF2-40B4-BE49-F238E27FC236}">
                <a16:creationId xmlns:a16="http://schemas.microsoft.com/office/drawing/2014/main" id="{3A70F727-6593-47E4-9614-A567A37FF37D}"/>
              </a:ext>
            </a:extLst>
          </p:cNvPr>
          <p:cNvSpPr/>
          <p:nvPr/>
        </p:nvSpPr>
        <p:spPr>
          <a:xfrm>
            <a:off x="10567295" y="3295364"/>
            <a:ext cx="1594323" cy="9698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Plan d’action 2021-2022</a:t>
            </a:r>
            <a:endParaRPr lang="fr-BE" b="1" dirty="0">
              <a:solidFill>
                <a:srgbClr val="002060"/>
              </a:solidFill>
            </a:endParaRPr>
          </a:p>
        </p:txBody>
      </p:sp>
      <p:sp>
        <p:nvSpPr>
          <p:cNvPr id="97" name="Flèche : virage 96">
            <a:extLst>
              <a:ext uri="{FF2B5EF4-FFF2-40B4-BE49-F238E27FC236}">
                <a16:creationId xmlns:a16="http://schemas.microsoft.com/office/drawing/2014/main" id="{A82BB0BD-E49C-4000-9E92-FFB7DE5F32C8}"/>
              </a:ext>
            </a:extLst>
          </p:cNvPr>
          <p:cNvSpPr/>
          <p:nvPr/>
        </p:nvSpPr>
        <p:spPr>
          <a:xfrm rot="5400000">
            <a:off x="8430527" y="1344199"/>
            <a:ext cx="567147" cy="1964596"/>
          </a:xfrm>
          <a:prstGeom prst="bentArrow">
            <a:avLst>
              <a:gd name="adj1" fmla="val 25000"/>
              <a:gd name="adj2" fmla="val 21596"/>
              <a:gd name="adj3" fmla="val 29540"/>
              <a:gd name="adj4" fmla="val 40534"/>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8" name="Flèche : virage 97">
            <a:extLst>
              <a:ext uri="{FF2B5EF4-FFF2-40B4-BE49-F238E27FC236}">
                <a16:creationId xmlns:a16="http://schemas.microsoft.com/office/drawing/2014/main" id="{303B12CE-E4BA-4095-8991-59B5FD65641B}"/>
              </a:ext>
            </a:extLst>
          </p:cNvPr>
          <p:cNvSpPr/>
          <p:nvPr/>
        </p:nvSpPr>
        <p:spPr>
          <a:xfrm flipV="1">
            <a:off x="1415480" y="4457132"/>
            <a:ext cx="789017" cy="1204115"/>
          </a:xfrm>
          <a:prstGeom prst="bentArrow">
            <a:avLst>
              <a:gd name="adj1" fmla="val 25000"/>
              <a:gd name="adj2" fmla="val 21596"/>
              <a:gd name="adj3" fmla="val 29540"/>
              <a:gd name="adj4" fmla="val 31951"/>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22446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7BF6AE-7D21-41DF-8199-FDDFE50235DE}"/>
              </a:ext>
            </a:extLst>
          </p:cNvPr>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6" name="ZoneTexte 5">
            <a:extLst>
              <a:ext uri="{FF2B5EF4-FFF2-40B4-BE49-F238E27FC236}">
                <a16:creationId xmlns:a16="http://schemas.microsoft.com/office/drawing/2014/main" id="{888665EB-5C1E-49E3-B318-A5A5C4A650BE}"/>
              </a:ext>
            </a:extLst>
          </p:cNvPr>
          <p:cNvSpPr txBox="1"/>
          <p:nvPr/>
        </p:nvSpPr>
        <p:spPr>
          <a:xfrm>
            <a:off x="407563" y="351918"/>
            <a:ext cx="10680937"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Organigramme et logique d’action du PPLI 2.0</a:t>
            </a:r>
            <a:endParaRPr lang="fr-BE" sz="4800" b="1" cap="small" spc="-300" dirty="0">
              <a:solidFill>
                <a:schemeClr val="bg1"/>
              </a:solidFill>
              <a:latin typeface="Corbel" panose="020B0503020204020204" pitchFamily="34" charset="0"/>
            </a:endParaRPr>
          </a:p>
        </p:txBody>
      </p:sp>
      <p:sp>
        <p:nvSpPr>
          <p:cNvPr id="9" name="Flèche : droite 8">
            <a:extLst>
              <a:ext uri="{FF2B5EF4-FFF2-40B4-BE49-F238E27FC236}">
                <a16:creationId xmlns:a16="http://schemas.microsoft.com/office/drawing/2014/main" id="{9943FCB4-B2D5-49E7-8E5B-A3C5E9297477}"/>
              </a:ext>
            </a:extLst>
          </p:cNvPr>
          <p:cNvSpPr/>
          <p:nvPr/>
        </p:nvSpPr>
        <p:spPr>
          <a:xfrm>
            <a:off x="8040216" y="1978988"/>
            <a:ext cx="526036" cy="243409"/>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 coins arrondis 9">
            <a:extLst>
              <a:ext uri="{FF2B5EF4-FFF2-40B4-BE49-F238E27FC236}">
                <a16:creationId xmlns:a16="http://schemas.microsoft.com/office/drawing/2014/main" id="{0438C047-786E-4F2A-9725-07295ADD3C2E}"/>
              </a:ext>
            </a:extLst>
          </p:cNvPr>
          <p:cNvSpPr/>
          <p:nvPr/>
        </p:nvSpPr>
        <p:spPr>
          <a:xfrm>
            <a:off x="407563" y="1439937"/>
            <a:ext cx="7488832" cy="36148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Plan d’action 2021-2022</a:t>
            </a:r>
            <a:endParaRPr lang="fr-BE" b="1" dirty="0">
              <a:solidFill>
                <a:srgbClr val="002060"/>
              </a:solidFill>
            </a:endParaRPr>
          </a:p>
        </p:txBody>
      </p:sp>
      <p:sp>
        <p:nvSpPr>
          <p:cNvPr id="11" name="Rectangle : coins arrondis 10">
            <a:extLst>
              <a:ext uri="{FF2B5EF4-FFF2-40B4-BE49-F238E27FC236}">
                <a16:creationId xmlns:a16="http://schemas.microsoft.com/office/drawing/2014/main" id="{84668CCA-F9E4-4ABF-AD16-6A8ABDF433EA}"/>
              </a:ext>
            </a:extLst>
          </p:cNvPr>
          <p:cNvSpPr/>
          <p:nvPr/>
        </p:nvSpPr>
        <p:spPr>
          <a:xfrm>
            <a:off x="8603953" y="1446023"/>
            <a:ext cx="3067927" cy="35570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Visée Méta du PPLI </a:t>
            </a:r>
            <a:endParaRPr lang="fr-BE" b="1" dirty="0">
              <a:solidFill>
                <a:srgbClr val="C00000"/>
              </a:solidFill>
            </a:endParaRPr>
          </a:p>
        </p:txBody>
      </p:sp>
      <p:sp>
        <p:nvSpPr>
          <p:cNvPr id="12" name="Rectangle : coins arrondis 11">
            <a:extLst>
              <a:ext uri="{FF2B5EF4-FFF2-40B4-BE49-F238E27FC236}">
                <a16:creationId xmlns:a16="http://schemas.microsoft.com/office/drawing/2014/main" id="{6E724260-735F-42A6-85E0-C14A03C28175}"/>
              </a:ext>
            </a:extLst>
          </p:cNvPr>
          <p:cNvSpPr/>
          <p:nvPr/>
        </p:nvSpPr>
        <p:spPr>
          <a:xfrm>
            <a:off x="5362866" y="1881548"/>
            <a:ext cx="2549387" cy="70969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Dynamique réseau</a:t>
            </a:r>
          </a:p>
          <a:p>
            <a:pPr algn="ctr"/>
            <a:r>
              <a:rPr lang="fr-FR" b="1" dirty="0">
                <a:solidFill>
                  <a:srgbClr val="C00000"/>
                </a:solidFill>
              </a:rPr>
              <a:t>niveau provincial </a:t>
            </a:r>
            <a:endParaRPr lang="fr-BE" b="1" dirty="0">
              <a:solidFill>
                <a:srgbClr val="C00000"/>
              </a:solidFill>
            </a:endParaRPr>
          </a:p>
        </p:txBody>
      </p:sp>
      <p:sp>
        <p:nvSpPr>
          <p:cNvPr id="13" name="Rectangle : coins arrondis 12">
            <a:extLst>
              <a:ext uri="{FF2B5EF4-FFF2-40B4-BE49-F238E27FC236}">
                <a16:creationId xmlns:a16="http://schemas.microsoft.com/office/drawing/2014/main" id="{A1E09F6B-7323-4660-956C-57B082B994DD}"/>
              </a:ext>
            </a:extLst>
          </p:cNvPr>
          <p:cNvSpPr/>
          <p:nvPr/>
        </p:nvSpPr>
        <p:spPr>
          <a:xfrm>
            <a:off x="2967550" y="1903988"/>
            <a:ext cx="2296460" cy="70969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Partenaires locaux </a:t>
            </a:r>
          </a:p>
          <a:p>
            <a:pPr algn="ctr"/>
            <a:r>
              <a:rPr lang="fr-FR" b="1" dirty="0">
                <a:solidFill>
                  <a:srgbClr val="C00000"/>
                </a:solidFill>
              </a:rPr>
              <a:t>niveau communal</a:t>
            </a:r>
            <a:endParaRPr lang="fr-BE" b="1" dirty="0">
              <a:solidFill>
                <a:srgbClr val="C00000"/>
              </a:solidFill>
            </a:endParaRPr>
          </a:p>
        </p:txBody>
      </p:sp>
      <p:sp>
        <p:nvSpPr>
          <p:cNvPr id="14" name="Rectangle : coins arrondis 13">
            <a:extLst>
              <a:ext uri="{FF2B5EF4-FFF2-40B4-BE49-F238E27FC236}">
                <a16:creationId xmlns:a16="http://schemas.microsoft.com/office/drawing/2014/main" id="{ABFCDF7D-FA77-40A7-B084-D35D4E520F54}"/>
              </a:ext>
            </a:extLst>
          </p:cNvPr>
          <p:cNvSpPr/>
          <p:nvPr/>
        </p:nvSpPr>
        <p:spPr>
          <a:xfrm>
            <a:off x="391510" y="1885434"/>
            <a:ext cx="2448077" cy="709699"/>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Thématiques</a:t>
            </a:r>
            <a:endParaRPr lang="fr-BE" b="1" dirty="0">
              <a:solidFill>
                <a:srgbClr val="C00000"/>
              </a:solidFill>
            </a:endParaRPr>
          </a:p>
        </p:txBody>
      </p:sp>
      <p:sp>
        <p:nvSpPr>
          <p:cNvPr id="15" name="Rectangle : coins arrondis 14">
            <a:extLst>
              <a:ext uri="{FF2B5EF4-FFF2-40B4-BE49-F238E27FC236}">
                <a16:creationId xmlns:a16="http://schemas.microsoft.com/office/drawing/2014/main" id="{27D88BF3-71DF-40D1-8B9F-12C552E161D6}"/>
              </a:ext>
            </a:extLst>
          </p:cNvPr>
          <p:cNvSpPr/>
          <p:nvPr/>
        </p:nvSpPr>
        <p:spPr>
          <a:xfrm>
            <a:off x="451743" y="2852936"/>
            <a:ext cx="2252470" cy="2299082"/>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bg1"/>
                </a:solidFill>
              </a:rPr>
              <a:t>Programmation structurelle </a:t>
            </a:r>
          </a:p>
          <a:p>
            <a:pPr marL="342900" indent="-342900">
              <a:buFont typeface="+mj-lt"/>
              <a:buAutoNum type="arabicPeriod"/>
            </a:pPr>
            <a:r>
              <a:rPr lang="fr-FR" sz="1400" b="1" dirty="0">
                <a:solidFill>
                  <a:srgbClr val="C00000"/>
                </a:solidFill>
              </a:rPr>
              <a:t>Accompagnement social et juridique </a:t>
            </a:r>
          </a:p>
          <a:p>
            <a:pPr marL="342900" indent="-342900">
              <a:buAutoNum type="arabicPeriod"/>
            </a:pPr>
            <a:r>
              <a:rPr lang="fr-FR" sz="1400" b="1" dirty="0">
                <a:solidFill>
                  <a:srgbClr val="C00000"/>
                </a:solidFill>
              </a:rPr>
              <a:t>Citoyenneté </a:t>
            </a:r>
          </a:p>
          <a:p>
            <a:pPr marL="342900" indent="-342900">
              <a:buAutoNum type="arabicPeriod"/>
            </a:pPr>
            <a:r>
              <a:rPr lang="fr-FR" sz="1400" b="1" dirty="0">
                <a:solidFill>
                  <a:srgbClr val="C00000"/>
                </a:solidFill>
              </a:rPr>
              <a:t>FLE</a:t>
            </a:r>
          </a:p>
          <a:p>
            <a:pPr marL="342900" indent="-342900">
              <a:buAutoNum type="arabicPeriod"/>
            </a:pPr>
            <a:r>
              <a:rPr lang="fr-FR" sz="1400" b="1" dirty="0">
                <a:solidFill>
                  <a:srgbClr val="C00000"/>
                </a:solidFill>
              </a:rPr>
              <a:t>Interculturalité </a:t>
            </a:r>
          </a:p>
          <a:p>
            <a:pPr marL="342900" indent="-342900">
              <a:buAutoNum type="arabicPeriod"/>
            </a:pPr>
            <a:r>
              <a:rPr lang="fr-FR" sz="1400" b="1" dirty="0">
                <a:solidFill>
                  <a:srgbClr val="C00000"/>
                </a:solidFill>
              </a:rPr>
              <a:t>ISP-Diversité  </a:t>
            </a:r>
          </a:p>
          <a:p>
            <a:pPr marL="342900" indent="-342900">
              <a:buAutoNum type="arabicPeriod"/>
            </a:pPr>
            <a:r>
              <a:rPr lang="fr-FR" sz="1400" b="1" dirty="0">
                <a:solidFill>
                  <a:srgbClr val="C00000"/>
                </a:solidFill>
              </a:rPr>
              <a:t>Formation </a:t>
            </a:r>
            <a:endParaRPr lang="fr-BE" b="1" dirty="0">
              <a:solidFill>
                <a:srgbClr val="C00000"/>
              </a:solidFill>
            </a:endParaRPr>
          </a:p>
        </p:txBody>
      </p:sp>
      <p:sp>
        <p:nvSpPr>
          <p:cNvPr id="16" name="Rectangle : coins arrondis 15">
            <a:extLst>
              <a:ext uri="{FF2B5EF4-FFF2-40B4-BE49-F238E27FC236}">
                <a16:creationId xmlns:a16="http://schemas.microsoft.com/office/drawing/2014/main" id="{D4991DD9-AFFB-4157-AE5F-EF25A67178A0}"/>
              </a:ext>
            </a:extLst>
          </p:cNvPr>
          <p:cNvSpPr/>
          <p:nvPr/>
        </p:nvSpPr>
        <p:spPr>
          <a:xfrm>
            <a:off x="480864" y="5217268"/>
            <a:ext cx="2262335" cy="1560044"/>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Programmation ponctuelle </a:t>
            </a:r>
          </a:p>
          <a:p>
            <a:pPr marL="342900" indent="-342900">
              <a:buAutoNum type="arabicPeriod"/>
            </a:pPr>
            <a:r>
              <a:rPr lang="fr-FR" sz="1400" b="1" dirty="0">
                <a:solidFill>
                  <a:srgbClr val="C00000"/>
                </a:solidFill>
              </a:rPr>
              <a:t>MET</a:t>
            </a:r>
          </a:p>
          <a:p>
            <a:pPr marL="342900" indent="-342900">
              <a:buAutoNum type="arabicPeriod"/>
            </a:pPr>
            <a:r>
              <a:rPr lang="fr-FR" sz="1400" b="1" dirty="0">
                <a:solidFill>
                  <a:srgbClr val="C00000"/>
                </a:solidFill>
              </a:rPr>
              <a:t>MCH</a:t>
            </a:r>
          </a:p>
          <a:p>
            <a:pPr marL="342900" indent="-342900">
              <a:buAutoNum type="arabicPeriod"/>
            </a:pPr>
            <a:r>
              <a:rPr lang="fr-FR" sz="1400" b="1" dirty="0">
                <a:solidFill>
                  <a:srgbClr val="C00000"/>
                </a:solidFill>
              </a:rPr>
              <a:t>Décolonisation </a:t>
            </a:r>
          </a:p>
          <a:p>
            <a:pPr marL="342900" indent="-342900">
              <a:buAutoNum type="arabicPeriod"/>
            </a:pPr>
            <a:r>
              <a:rPr lang="fr-FR" sz="1400" b="1" dirty="0">
                <a:solidFill>
                  <a:srgbClr val="C00000"/>
                </a:solidFill>
              </a:rPr>
              <a:t>MENA</a:t>
            </a:r>
          </a:p>
          <a:p>
            <a:pPr marL="342900" indent="-342900">
              <a:buAutoNum type="arabicPeriod"/>
            </a:pPr>
            <a:r>
              <a:rPr lang="fr-FR" sz="1400" b="1" dirty="0">
                <a:solidFill>
                  <a:srgbClr val="C00000"/>
                </a:solidFill>
              </a:rPr>
              <a:t>Lutte discriminations</a:t>
            </a:r>
          </a:p>
        </p:txBody>
      </p:sp>
      <p:sp>
        <p:nvSpPr>
          <p:cNvPr id="17" name="Rectangle : coins arrondis 16">
            <a:extLst>
              <a:ext uri="{FF2B5EF4-FFF2-40B4-BE49-F238E27FC236}">
                <a16:creationId xmlns:a16="http://schemas.microsoft.com/office/drawing/2014/main" id="{A0A69A6B-DB85-4FBD-B2C0-2F01051FA45A}"/>
              </a:ext>
            </a:extLst>
          </p:cNvPr>
          <p:cNvSpPr/>
          <p:nvPr/>
        </p:nvSpPr>
        <p:spPr>
          <a:xfrm>
            <a:off x="3179725" y="2837913"/>
            <a:ext cx="1872110" cy="1869810"/>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rPr>
              <a:t>Secteur Intégration et Cohésion Sociale</a:t>
            </a:r>
          </a:p>
          <a:p>
            <a:r>
              <a:rPr lang="fr-FR" sz="1400" b="1" dirty="0">
                <a:solidFill>
                  <a:srgbClr val="C00000"/>
                </a:solidFill>
              </a:rPr>
              <a:t>- Associations </a:t>
            </a:r>
          </a:p>
          <a:p>
            <a:r>
              <a:rPr lang="fr-FR" sz="1400" b="1" dirty="0">
                <a:solidFill>
                  <a:srgbClr val="C00000"/>
                </a:solidFill>
              </a:rPr>
              <a:t>- CPAS</a:t>
            </a:r>
          </a:p>
          <a:p>
            <a:r>
              <a:rPr lang="fr-FR" sz="1400" b="1" dirty="0">
                <a:solidFill>
                  <a:srgbClr val="C00000"/>
                </a:solidFill>
              </a:rPr>
              <a:t>- Communes</a:t>
            </a:r>
          </a:p>
          <a:p>
            <a:r>
              <a:rPr lang="fr-FR" sz="1400" b="1" dirty="0">
                <a:solidFill>
                  <a:srgbClr val="C00000"/>
                </a:solidFill>
              </a:rPr>
              <a:t>- FOREM</a:t>
            </a:r>
          </a:p>
          <a:p>
            <a:r>
              <a:rPr lang="fr-FR" sz="1400" b="1" dirty="0">
                <a:solidFill>
                  <a:srgbClr val="C00000"/>
                </a:solidFill>
              </a:rPr>
              <a:t>- Collectifs citoyens </a:t>
            </a:r>
          </a:p>
        </p:txBody>
      </p:sp>
      <p:sp>
        <p:nvSpPr>
          <p:cNvPr id="18" name="Rectangle : coins arrondis 17">
            <a:extLst>
              <a:ext uri="{FF2B5EF4-FFF2-40B4-BE49-F238E27FC236}">
                <a16:creationId xmlns:a16="http://schemas.microsoft.com/office/drawing/2014/main" id="{56614CC1-880E-4C28-AC7C-C3917DF01AE7}"/>
              </a:ext>
            </a:extLst>
          </p:cNvPr>
          <p:cNvSpPr/>
          <p:nvPr/>
        </p:nvSpPr>
        <p:spPr>
          <a:xfrm>
            <a:off x="3213022" y="4843889"/>
            <a:ext cx="1877913" cy="616257"/>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rPr>
              <a:t>Secteur Accueil </a:t>
            </a:r>
          </a:p>
          <a:p>
            <a:r>
              <a:rPr lang="fr-FR" sz="1400" b="1" dirty="0">
                <a:solidFill>
                  <a:srgbClr val="C00000"/>
                </a:solidFill>
              </a:rPr>
              <a:t>CADA - ILA</a:t>
            </a:r>
            <a:endParaRPr lang="fr-BE" sz="1400" b="1" dirty="0">
              <a:solidFill>
                <a:srgbClr val="C00000"/>
              </a:solidFill>
            </a:endParaRPr>
          </a:p>
        </p:txBody>
      </p:sp>
      <p:sp>
        <p:nvSpPr>
          <p:cNvPr id="19" name="Rectangle : coins arrondis 18">
            <a:extLst>
              <a:ext uri="{FF2B5EF4-FFF2-40B4-BE49-F238E27FC236}">
                <a16:creationId xmlns:a16="http://schemas.microsoft.com/office/drawing/2014/main" id="{28413172-D3D5-4FCF-A034-BE6276CBFC10}"/>
              </a:ext>
            </a:extLst>
          </p:cNvPr>
          <p:cNvSpPr/>
          <p:nvPr/>
        </p:nvSpPr>
        <p:spPr>
          <a:xfrm>
            <a:off x="5375920" y="2852936"/>
            <a:ext cx="2520280" cy="2299082"/>
          </a:xfrm>
          <a:prstGeom prst="roundRect">
            <a:avLst/>
          </a:prstGeom>
          <a:solidFill>
            <a:srgbClr val="E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Démarche C.A.I.</a:t>
            </a:r>
          </a:p>
          <a:p>
            <a:r>
              <a:rPr lang="fr-FR" sz="1400" b="1" dirty="0">
                <a:solidFill>
                  <a:srgbClr val="C00000"/>
                </a:solidFill>
              </a:rPr>
              <a:t>Traitement de la demande et besoins via : « constats, analyse, interpellation » </a:t>
            </a:r>
          </a:p>
          <a:p>
            <a:r>
              <a:rPr lang="fr-FR" sz="1400" b="1" dirty="0">
                <a:solidFill>
                  <a:srgbClr val="C00000"/>
                </a:solidFill>
              </a:rPr>
              <a:t>- Elaboration d’outils</a:t>
            </a:r>
          </a:p>
          <a:p>
            <a:r>
              <a:rPr lang="fr-FR" sz="1400" b="1" dirty="0">
                <a:solidFill>
                  <a:srgbClr val="C00000"/>
                </a:solidFill>
              </a:rPr>
              <a:t>- Croiser offre et demande</a:t>
            </a:r>
          </a:p>
          <a:p>
            <a:r>
              <a:rPr lang="fr-FR" sz="1400" b="1" dirty="0">
                <a:solidFill>
                  <a:srgbClr val="C00000"/>
                </a:solidFill>
              </a:rPr>
              <a:t>- Faire émerger les tendances</a:t>
            </a:r>
            <a:endParaRPr lang="fr-BE" sz="1400" b="1" dirty="0">
              <a:solidFill>
                <a:srgbClr val="C00000"/>
              </a:solidFill>
            </a:endParaRPr>
          </a:p>
        </p:txBody>
      </p:sp>
      <p:sp>
        <p:nvSpPr>
          <p:cNvPr id="20" name="Rectangle : coins arrondis 19">
            <a:extLst>
              <a:ext uri="{FF2B5EF4-FFF2-40B4-BE49-F238E27FC236}">
                <a16:creationId xmlns:a16="http://schemas.microsoft.com/office/drawing/2014/main" id="{729762C4-7067-4146-BCF9-B6C774BFAAFC}"/>
              </a:ext>
            </a:extLst>
          </p:cNvPr>
          <p:cNvSpPr/>
          <p:nvPr/>
        </p:nvSpPr>
        <p:spPr>
          <a:xfrm>
            <a:off x="8631584" y="2583069"/>
            <a:ext cx="1872109" cy="152792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Faire remonter les réalités de terrain sous forme d’interpellation et recommandation</a:t>
            </a:r>
            <a:endParaRPr lang="fr-BE" sz="1400" b="1" dirty="0">
              <a:solidFill>
                <a:schemeClr val="bg1"/>
              </a:solidFill>
            </a:endParaRPr>
          </a:p>
        </p:txBody>
      </p:sp>
      <p:sp>
        <p:nvSpPr>
          <p:cNvPr id="21" name="Rectangle : coins arrondis 20">
            <a:extLst>
              <a:ext uri="{FF2B5EF4-FFF2-40B4-BE49-F238E27FC236}">
                <a16:creationId xmlns:a16="http://schemas.microsoft.com/office/drawing/2014/main" id="{20A70F35-5AB4-43DD-B38D-F73D38A29FF5}"/>
              </a:ext>
            </a:extLst>
          </p:cNvPr>
          <p:cNvSpPr/>
          <p:nvPr/>
        </p:nvSpPr>
        <p:spPr>
          <a:xfrm>
            <a:off x="8700735" y="4626837"/>
            <a:ext cx="1800422" cy="152792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Contribuer à structurer la démarche citoyenne et l’articuler avec le niveau politique </a:t>
            </a:r>
            <a:endParaRPr lang="fr-BE" sz="1400" b="1" dirty="0">
              <a:solidFill>
                <a:schemeClr val="bg1"/>
              </a:solidFill>
            </a:endParaRPr>
          </a:p>
        </p:txBody>
      </p:sp>
      <p:sp>
        <p:nvSpPr>
          <p:cNvPr id="22" name="Rectangle : coins arrondis 21">
            <a:extLst>
              <a:ext uri="{FF2B5EF4-FFF2-40B4-BE49-F238E27FC236}">
                <a16:creationId xmlns:a16="http://schemas.microsoft.com/office/drawing/2014/main" id="{0327612E-2B1E-47B9-B605-F4C70C0C0A12}"/>
              </a:ext>
            </a:extLst>
          </p:cNvPr>
          <p:cNvSpPr/>
          <p:nvPr/>
        </p:nvSpPr>
        <p:spPr>
          <a:xfrm>
            <a:off x="8632570" y="1881548"/>
            <a:ext cx="3067927" cy="46799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0000"/>
                </a:solidFill>
              </a:rPr>
              <a:t>Synergies réseaux – Niveau Régional</a:t>
            </a:r>
            <a:endParaRPr lang="fr-BE" b="1" dirty="0">
              <a:solidFill>
                <a:srgbClr val="FF0000"/>
              </a:solidFill>
            </a:endParaRPr>
          </a:p>
        </p:txBody>
      </p:sp>
      <p:sp>
        <p:nvSpPr>
          <p:cNvPr id="23" name="Flèche : droite 22">
            <a:extLst>
              <a:ext uri="{FF2B5EF4-FFF2-40B4-BE49-F238E27FC236}">
                <a16:creationId xmlns:a16="http://schemas.microsoft.com/office/drawing/2014/main" id="{5AC234BB-E301-4150-BD8E-95C53CDBE828}"/>
              </a:ext>
            </a:extLst>
          </p:cNvPr>
          <p:cNvSpPr/>
          <p:nvPr/>
        </p:nvSpPr>
        <p:spPr>
          <a:xfrm>
            <a:off x="2869192" y="5661360"/>
            <a:ext cx="5697060" cy="467992"/>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Ex. Coordination Provinciale et Régionale MET</a:t>
            </a:r>
            <a:endParaRPr lang="fr-BE" sz="1600" dirty="0"/>
          </a:p>
        </p:txBody>
      </p:sp>
      <p:sp>
        <p:nvSpPr>
          <p:cNvPr id="24" name="Rectangle : coins arrondis 23">
            <a:extLst>
              <a:ext uri="{FF2B5EF4-FFF2-40B4-BE49-F238E27FC236}">
                <a16:creationId xmlns:a16="http://schemas.microsoft.com/office/drawing/2014/main" id="{3F0FDF86-18AA-4693-AA15-CCF9EFC04E5A}"/>
              </a:ext>
            </a:extLst>
          </p:cNvPr>
          <p:cNvSpPr/>
          <p:nvPr/>
        </p:nvSpPr>
        <p:spPr>
          <a:xfrm>
            <a:off x="11086534" y="2585223"/>
            <a:ext cx="860591" cy="35662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b="1" dirty="0">
                <a:solidFill>
                  <a:schemeClr val="bg1"/>
                </a:solidFill>
              </a:rPr>
              <a:t>Adaptation du cadre politique</a:t>
            </a:r>
            <a:endParaRPr lang="fr-BE" b="1" dirty="0">
              <a:solidFill>
                <a:srgbClr val="CD17B3"/>
              </a:solidFill>
            </a:endParaRPr>
          </a:p>
        </p:txBody>
      </p:sp>
      <p:sp>
        <p:nvSpPr>
          <p:cNvPr id="25" name="Flèche : droite 24">
            <a:extLst>
              <a:ext uri="{FF2B5EF4-FFF2-40B4-BE49-F238E27FC236}">
                <a16:creationId xmlns:a16="http://schemas.microsoft.com/office/drawing/2014/main" id="{431F9BF7-4749-4D2C-A928-AAF38E431C6F}"/>
              </a:ext>
            </a:extLst>
          </p:cNvPr>
          <p:cNvSpPr/>
          <p:nvPr/>
        </p:nvSpPr>
        <p:spPr>
          <a:xfrm>
            <a:off x="10647624" y="3383720"/>
            <a:ext cx="360309" cy="253746"/>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Flèche : droite 25">
            <a:extLst>
              <a:ext uri="{FF2B5EF4-FFF2-40B4-BE49-F238E27FC236}">
                <a16:creationId xmlns:a16="http://schemas.microsoft.com/office/drawing/2014/main" id="{C28F6205-1FEC-4EC3-B340-F25ED6F1B4DF}"/>
              </a:ext>
            </a:extLst>
          </p:cNvPr>
          <p:cNvSpPr/>
          <p:nvPr/>
        </p:nvSpPr>
        <p:spPr>
          <a:xfrm>
            <a:off x="8026693" y="3399729"/>
            <a:ext cx="526036" cy="243409"/>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Flèche : droite 26">
            <a:extLst>
              <a:ext uri="{FF2B5EF4-FFF2-40B4-BE49-F238E27FC236}">
                <a16:creationId xmlns:a16="http://schemas.microsoft.com/office/drawing/2014/main" id="{866F3846-408F-427D-8C58-966273B9A66B}"/>
              </a:ext>
            </a:extLst>
          </p:cNvPr>
          <p:cNvSpPr/>
          <p:nvPr/>
        </p:nvSpPr>
        <p:spPr>
          <a:xfrm>
            <a:off x="10635640" y="5246343"/>
            <a:ext cx="360309" cy="253746"/>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Flèche : droite 27">
            <a:extLst>
              <a:ext uri="{FF2B5EF4-FFF2-40B4-BE49-F238E27FC236}">
                <a16:creationId xmlns:a16="http://schemas.microsoft.com/office/drawing/2014/main" id="{09FEDB46-7A3E-442D-A5D1-A074C3F5652F}"/>
              </a:ext>
            </a:extLst>
          </p:cNvPr>
          <p:cNvSpPr/>
          <p:nvPr/>
        </p:nvSpPr>
        <p:spPr>
          <a:xfrm>
            <a:off x="2778210" y="3480854"/>
            <a:ext cx="360309" cy="253746"/>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Flèche : droite 29">
            <a:extLst>
              <a:ext uri="{FF2B5EF4-FFF2-40B4-BE49-F238E27FC236}">
                <a16:creationId xmlns:a16="http://schemas.microsoft.com/office/drawing/2014/main" id="{27693C70-5153-4E94-9083-53E360F7F1B6}"/>
              </a:ext>
            </a:extLst>
          </p:cNvPr>
          <p:cNvSpPr/>
          <p:nvPr/>
        </p:nvSpPr>
        <p:spPr>
          <a:xfrm>
            <a:off x="5002557" y="4556739"/>
            <a:ext cx="360309" cy="253746"/>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Flèche : droite 30">
            <a:extLst>
              <a:ext uri="{FF2B5EF4-FFF2-40B4-BE49-F238E27FC236}">
                <a16:creationId xmlns:a16="http://schemas.microsoft.com/office/drawing/2014/main" id="{A5259F93-AD91-4FA8-9569-2654A69D4E73}"/>
              </a:ext>
            </a:extLst>
          </p:cNvPr>
          <p:cNvSpPr/>
          <p:nvPr/>
        </p:nvSpPr>
        <p:spPr>
          <a:xfrm>
            <a:off x="2816747" y="4986635"/>
            <a:ext cx="360309" cy="253746"/>
          </a:xfrm>
          <a:prstGeom prst="rightArrow">
            <a:avLst/>
          </a:prstGeom>
          <a:solidFill>
            <a:srgbClr val="AA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9" name="Image 28">
            <a:extLst>
              <a:ext uri="{FF2B5EF4-FFF2-40B4-BE49-F238E27FC236}">
                <a16:creationId xmlns:a16="http://schemas.microsoft.com/office/drawing/2014/main" id="{9620A2BE-FF0A-45AF-83D6-F063CB7245D9}"/>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32" name="Image 31">
            <a:extLst>
              <a:ext uri="{FF2B5EF4-FFF2-40B4-BE49-F238E27FC236}">
                <a16:creationId xmlns:a16="http://schemas.microsoft.com/office/drawing/2014/main" id="{09F5EC57-4163-4D32-9C9E-BE0B0C4F092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260971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551384" y="509771"/>
            <a:ext cx="10655481"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Temporalité et axes d’intervention du PPLI 2.0</a:t>
            </a:r>
            <a:endParaRPr lang="fr-BE" sz="4800" b="1" cap="small" spc="-300" dirty="0">
              <a:solidFill>
                <a:schemeClr val="bg1"/>
              </a:solidFill>
              <a:latin typeface="Corbel" panose="020B0503020204020204" pitchFamily="34" charset="0"/>
            </a:endParaRPr>
          </a:p>
        </p:txBody>
      </p:sp>
      <p:sp>
        <p:nvSpPr>
          <p:cNvPr id="2" name="ZoneTexte 1">
            <a:extLst>
              <a:ext uri="{FF2B5EF4-FFF2-40B4-BE49-F238E27FC236}">
                <a16:creationId xmlns:a16="http://schemas.microsoft.com/office/drawing/2014/main" id="{D9E709B3-5766-4ACC-8D22-AEF663E49E12}"/>
              </a:ext>
            </a:extLst>
          </p:cNvPr>
          <p:cNvSpPr txBox="1"/>
          <p:nvPr/>
        </p:nvSpPr>
        <p:spPr>
          <a:xfrm>
            <a:off x="1343472" y="1772816"/>
            <a:ext cx="9505056" cy="369332"/>
          </a:xfrm>
          <a:prstGeom prst="rect">
            <a:avLst/>
          </a:prstGeom>
          <a:noFill/>
        </p:spPr>
        <p:txBody>
          <a:bodyPr wrap="square" rtlCol="0">
            <a:spAutoFit/>
          </a:bodyPr>
          <a:lstStyle/>
          <a:p>
            <a:r>
              <a:rPr lang="fr-FR" dirty="0"/>
              <a:t>	</a:t>
            </a:r>
            <a:endParaRPr lang="fr-BE" dirty="0"/>
          </a:p>
        </p:txBody>
      </p:sp>
      <p:sp>
        <p:nvSpPr>
          <p:cNvPr id="3" name="ZoneTexte 2">
            <a:extLst>
              <a:ext uri="{FF2B5EF4-FFF2-40B4-BE49-F238E27FC236}">
                <a16:creationId xmlns:a16="http://schemas.microsoft.com/office/drawing/2014/main" id="{267683F2-DB15-48B9-AF21-174B52346A12}"/>
              </a:ext>
            </a:extLst>
          </p:cNvPr>
          <p:cNvSpPr txBox="1"/>
          <p:nvPr/>
        </p:nvSpPr>
        <p:spPr>
          <a:xfrm>
            <a:off x="551384" y="1603826"/>
            <a:ext cx="10513168" cy="4370427"/>
          </a:xfrm>
          <a:prstGeom prst="rect">
            <a:avLst/>
          </a:prstGeom>
          <a:noFill/>
        </p:spPr>
        <p:txBody>
          <a:bodyPr wrap="square" rtlCol="0">
            <a:spAutoFit/>
          </a:bodyPr>
          <a:lstStyle/>
          <a:p>
            <a:endParaRPr lang="fr-FR" sz="2000" dirty="0"/>
          </a:p>
          <a:p>
            <a:r>
              <a:rPr lang="fr-FR" sz="2000" dirty="0"/>
              <a:t>La temporalité est définie par le cadre régissant les PCS, </a:t>
            </a:r>
            <a:r>
              <a:rPr lang="fr-FR" sz="2000" b="1" dirty="0"/>
              <a:t>soit 6 années entre 2020 et 2025 </a:t>
            </a:r>
          </a:p>
          <a:p>
            <a:endParaRPr lang="fr-FR" sz="2000" dirty="0"/>
          </a:p>
          <a:p>
            <a:r>
              <a:rPr lang="fr-FR" sz="2000" dirty="0"/>
              <a:t>L’année </a:t>
            </a:r>
            <a:r>
              <a:rPr lang="fr-FR" sz="2000" b="1" dirty="0"/>
              <a:t>2020 a aussi été une année de transition </a:t>
            </a:r>
            <a:r>
              <a:rPr lang="fr-FR" sz="2000" dirty="0"/>
              <a:t>qui nous a déjà permis : </a:t>
            </a:r>
          </a:p>
          <a:p>
            <a:endParaRPr lang="fr-FR" sz="2000" dirty="0"/>
          </a:p>
          <a:p>
            <a:pPr marL="285750" indent="-285750">
              <a:buFontTx/>
              <a:buChar char="-"/>
            </a:pPr>
            <a:r>
              <a:rPr lang="fr-FR" sz="2000" dirty="0"/>
              <a:t>de répondre à de </a:t>
            </a:r>
            <a:r>
              <a:rPr lang="fr-FR" sz="2000" b="1" dirty="0"/>
              <a:t>nouvelles exigences liées à l’apparition du Covid-19 </a:t>
            </a:r>
            <a:r>
              <a:rPr lang="fr-FR" sz="2000" dirty="0"/>
              <a:t>et la diffusion des mesures fédérales et régionales auprès de l’ensemble de nos partenaires ; </a:t>
            </a:r>
          </a:p>
          <a:p>
            <a:pPr marL="285750" indent="-285750">
              <a:buFontTx/>
              <a:buChar char="-"/>
            </a:pPr>
            <a:endParaRPr lang="fr-FR" sz="2000" dirty="0"/>
          </a:p>
          <a:p>
            <a:pPr marL="285750" indent="-285750">
              <a:buFontTx/>
              <a:buChar char="-"/>
            </a:pPr>
            <a:r>
              <a:rPr lang="fr-FR" sz="2000" dirty="0"/>
              <a:t>de </a:t>
            </a:r>
            <a:r>
              <a:rPr lang="fr-FR" sz="2000" b="1" dirty="0"/>
              <a:t>formaliser et valoriser les outils PPLI </a:t>
            </a:r>
            <a:r>
              <a:rPr lang="fr-FR" sz="2000" dirty="0"/>
              <a:t>développés en 2019 ; </a:t>
            </a:r>
          </a:p>
          <a:p>
            <a:pPr marL="285750" indent="-285750">
              <a:buFontTx/>
              <a:buChar char="-"/>
            </a:pPr>
            <a:endParaRPr lang="fr-FR" sz="2000" dirty="0"/>
          </a:p>
          <a:p>
            <a:pPr marL="285750" indent="-285750">
              <a:buFontTx/>
              <a:buChar char="-"/>
            </a:pPr>
            <a:r>
              <a:rPr lang="fr-FR" sz="2000" dirty="0"/>
              <a:t>d’être déjà largement mobilisés sur les questions émergentes telles que la </a:t>
            </a:r>
            <a:r>
              <a:rPr lang="fr-FR" sz="2000" b="1" dirty="0"/>
              <a:t>migration de transit en Wallonie </a:t>
            </a:r>
            <a:r>
              <a:rPr lang="fr-FR" sz="2000" dirty="0"/>
              <a:t>ou la participation à la nouvelle </a:t>
            </a:r>
            <a:r>
              <a:rPr lang="fr-FR" sz="2000" b="1" dirty="0"/>
              <a:t>campagne Motion Commune Hospitalière </a:t>
            </a:r>
            <a:r>
              <a:rPr lang="fr-FR" sz="2000" dirty="0"/>
              <a:t>(à l’initiative du CNCD) .</a:t>
            </a:r>
          </a:p>
          <a:p>
            <a:pPr marL="285750" indent="-285750">
              <a:buFontTx/>
              <a:buChar char="-"/>
            </a:pPr>
            <a:endParaRPr lang="fr-FR" dirty="0"/>
          </a:p>
        </p:txBody>
      </p:sp>
      <p:pic>
        <p:nvPicPr>
          <p:cNvPr id="8" name="Image 7">
            <a:extLst>
              <a:ext uri="{FF2B5EF4-FFF2-40B4-BE49-F238E27FC236}">
                <a16:creationId xmlns:a16="http://schemas.microsoft.com/office/drawing/2014/main" id="{46BC3AA0-0092-495C-B4B4-252D676A44EB}"/>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9" name="Image 8">
            <a:extLst>
              <a:ext uri="{FF2B5EF4-FFF2-40B4-BE49-F238E27FC236}">
                <a16:creationId xmlns:a16="http://schemas.microsoft.com/office/drawing/2014/main" id="{DAB1AD01-FC85-443C-8003-3974D3C35D7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33373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551384" y="509771"/>
            <a:ext cx="10655481"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Temporalité et axes d’intervention du PPLI 2.0</a:t>
            </a:r>
            <a:endParaRPr lang="fr-BE" sz="4800" b="1" cap="small" spc="-300" dirty="0">
              <a:solidFill>
                <a:schemeClr val="bg1"/>
              </a:solidFill>
              <a:latin typeface="Corbel" panose="020B0503020204020204" pitchFamily="34" charset="0"/>
            </a:endParaRPr>
          </a:p>
        </p:txBody>
      </p:sp>
      <p:sp>
        <p:nvSpPr>
          <p:cNvPr id="2" name="ZoneTexte 1">
            <a:extLst>
              <a:ext uri="{FF2B5EF4-FFF2-40B4-BE49-F238E27FC236}">
                <a16:creationId xmlns:a16="http://schemas.microsoft.com/office/drawing/2014/main" id="{D9E709B3-5766-4ACC-8D22-AEF663E49E12}"/>
              </a:ext>
            </a:extLst>
          </p:cNvPr>
          <p:cNvSpPr txBox="1"/>
          <p:nvPr/>
        </p:nvSpPr>
        <p:spPr>
          <a:xfrm>
            <a:off x="1343472" y="1772816"/>
            <a:ext cx="9505056" cy="369332"/>
          </a:xfrm>
          <a:prstGeom prst="rect">
            <a:avLst/>
          </a:prstGeom>
          <a:noFill/>
        </p:spPr>
        <p:txBody>
          <a:bodyPr wrap="square" rtlCol="0">
            <a:spAutoFit/>
          </a:bodyPr>
          <a:lstStyle/>
          <a:p>
            <a:r>
              <a:rPr lang="fr-FR" dirty="0"/>
              <a:t>	</a:t>
            </a:r>
            <a:endParaRPr lang="fr-BE" dirty="0"/>
          </a:p>
        </p:txBody>
      </p:sp>
      <p:sp>
        <p:nvSpPr>
          <p:cNvPr id="3" name="ZoneTexte 2">
            <a:extLst>
              <a:ext uri="{FF2B5EF4-FFF2-40B4-BE49-F238E27FC236}">
                <a16:creationId xmlns:a16="http://schemas.microsoft.com/office/drawing/2014/main" id="{267683F2-DB15-48B9-AF21-174B52346A12}"/>
              </a:ext>
            </a:extLst>
          </p:cNvPr>
          <p:cNvSpPr txBox="1"/>
          <p:nvPr/>
        </p:nvSpPr>
        <p:spPr>
          <a:xfrm>
            <a:off x="822672" y="1617382"/>
            <a:ext cx="10529911" cy="4585871"/>
          </a:xfrm>
          <a:prstGeom prst="rect">
            <a:avLst/>
          </a:prstGeom>
          <a:noFill/>
        </p:spPr>
        <p:txBody>
          <a:bodyPr wrap="square" rtlCol="0">
            <a:spAutoFit/>
          </a:bodyPr>
          <a:lstStyle/>
          <a:p>
            <a:r>
              <a:rPr lang="fr-FR" dirty="0"/>
              <a:t>Les axes d’intervention se déclineront en actions coordonnées visant à s’articuler avec les priorités formulées par les PCS et structurés </a:t>
            </a:r>
            <a:r>
              <a:rPr lang="fr-FR" b="1" dirty="0"/>
              <a:t>autour de 15 droits fondamentaux répartis en 7 axes </a:t>
            </a:r>
            <a:r>
              <a:rPr lang="fr-FR" dirty="0"/>
              <a:t>:</a:t>
            </a:r>
          </a:p>
          <a:p>
            <a:endParaRPr lang="fr-FR" dirty="0"/>
          </a:p>
          <a:p>
            <a:pPr lvl="1"/>
            <a:r>
              <a:rPr lang="fr-FR" sz="1600" b="1" dirty="0"/>
              <a:t>1. le droit au travail</a:t>
            </a:r>
            <a:r>
              <a:rPr lang="fr-FR" sz="1600" dirty="0"/>
              <a:t>, à la formation, à l’apprentissage, à l’insertion sociale ;</a:t>
            </a:r>
          </a:p>
          <a:p>
            <a:pPr lvl="1"/>
            <a:r>
              <a:rPr lang="fr-FR" sz="1600" b="1" dirty="0"/>
              <a:t>2. le droit au logement</a:t>
            </a:r>
            <a:r>
              <a:rPr lang="fr-FR" sz="1600" dirty="0"/>
              <a:t>, à l’énergie, à l’eau, à un environnement sain et à un cadre de vie adapté ;</a:t>
            </a:r>
          </a:p>
          <a:p>
            <a:pPr lvl="1"/>
            <a:r>
              <a:rPr lang="fr-FR" sz="1600" b="1" dirty="0"/>
              <a:t>3. le droit à la santé </a:t>
            </a:r>
            <a:r>
              <a:rPr lang="fr-FR" sz="1600" dirty="0"/>
              <a:t>;</a:t>
            </a:r>
          </a:p>
          <a:p>
            <a:pPr lvl="1"/>
            <a:r>
              <a:rPr lang="fr-FR" sz="1600" dirty="0"/>
              <a:t>4. le droit à l’alimentation ;</a:t>
            </a:r>
          </a:p>
          <a:p>
            <a:pPr lvl="1"/>
            <a:r>
              <a:rPr lang="fr-FR" sz="1600" b="1" dirty="0"/>
              <a:t>5. le droit à l’épanouissement culturel, social et familial </a:t>
            </a:r>
            <a:r>
              <a:rPr lang="fr-FR" sz="1600" dirty="0"/>
              <a:t>;</a:t>
            </a:r>
          </a:p>
          <a:p>
            <a:pPr lvl="1"/>
            <a:r>
              <a:rPr lang="fr-FR" sz="1600" b="1" dirty="0"/>
              <a:t>6. le droit à la participation citoyenne et démocratique</a:t>
            </a:r>
            <a:r>
              <a:rPr lang="fr-FR" sz="1600" dirty="0"/>
              <a:t>, aux technologies de l’information et de la communication ;</a:t>
            </a:r>
          </a:p>
          <a:p>
            <a:pPr lvl="1"/>
            <a:r>
              <a:rPr lang="fr-FR" sz="1600" b="1" dirty="0"/>
              <a:t>7. le droit à la mobilité</a:t>
            </a:r>
            <a:r>
              <a:rPr lang="fr-FR" sz="1600" dirty="0"/>
              <a:t>.</a:t>
            </a:r>
          </a:p>
          <a:p>
            <a:pPr marL="285750" indent="-285750">
              <a:buFontTx/>
              <a:buChar char="-"/>
            </a:pPr>
            <a:endParaRPr lang="fr-FR" dirty="0"/>
          </a:p>
          <a:p>
            <a:r>
              <a:rPr lang="fr-FR" dirty="0"/>
              <a:t>Plus spécifiquement, nous pouvons déjà annoncer la mise en place d’actions concrètes dans les domaines : </a:t>
            </a:r>
          </a:p>
          <a:p>
            <a:pPr marL="285750" indent="-285750">
              <a:buFontTx/>
              <a:buChar char="-"/>
            </a:pPr>
            <a:r>
              <a:rPr lang="fr-FR" dirty="0"/>
              <a:t>de l’accompagnement des MENA ; </a:t>
            </a:r>
          </a:p>
          <a:p>
            <a:pPr marL="285750" indent="-285750">
              <a:buFontTx/>
              <a:buChar char="-"/>
            </a:pPr>
            <a:r>
              <a:rPr lang="fr-BE" dirty="0"/>
              <a:t>de la santé mentale ; </a:t>
            </a:r>
          </a:p>
          <a:p>
            <a:pPr marL="285750" indent="-285750">
              <a:buFontTx/>
              <a:buChar char="-"/>
            </a:pPr>
            <a:r>
              <a:rPr lang="fr-BE" dirty="0"/>
              <a:t>de l’accompagnement des personnes primo-arrivantes dans leur projet socio-professionnel ;</a:t>
            </a:r>
          </a:p>
          <a:p>
            <a:pPr marL="285750" indent="-285750">
              <a:buFontTx/>
              <a:buChar char="-"/>
            </a:pPr>
            <a:r>
              <a:rPr lang="fr-BE" dirty="0"/>
              <a:t>de l’appui aux collectifs et associations qui viennent en aide aux migrants en transit ;</a:t>
            </a:r>
          </a:p>
          <a:p>
            <a:pPr marL="285750" indent="-285750">
              <a:buFontTx/>
              <a:buChar char="-"/>
            </a:pPr>
            <a:r>
              <a:rPr lang="fr-BE" dirty="0"/>
              <a:t>de lutte contre les discriminations,</a:t>
            </a:r>
          </a:p>
        </p:txBody>
      </p:sp>
      <p:pic>
        <p:nvPicPr>
          <p:cNvPr id="8" name="Image 7">
            <a:extLst>
              <a:ext uri="{FF2B5EF4-FFF2-40B4-BE49-F238E27FC236}">
                <a16:creationId xmlns:a16="http://schemas.microsoft.com/office/drawing/2014/main" id="{5366F338-3FC8-41C4-B36A-BDE2DE1C25B4}"/>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9" name="Image 8">
            <a:extLst>
              <a:ext uri="{FF2B5EF4-FFF2-40B4-BE49-F238E27FC236}">
                <a16:creationId xmlns:a16="http://schemas.microsoft.com/office/drawing/2014/main" id="{1C56D85C-D877-46DD-BF54-33CCC813087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spTree>
    <p:extLst>
      <p:ext uri="{BB962C8B-B14F-4D97-AF65-F5344CB8AC3E}">
        <p14:creationId xmlns:p14="http://schemas.microsoft.com/office/powerpoint/2010/main" val="256803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68760"/>
          </a:xfrm>
          <a:prstGeom prst="rect">
            <a:avLst/>
          </a:prstGeom>
          <a:solidFill>
            <a:srgbClr val="E3C400"/>
          </a:solidFill>
          <a:ln>
            <a:solidFill>
              <a:srgbClr val="E3C4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fr-BE" sz="5400" dirty="0"/>
          </a:p>
        </p:txBody>
      </p:sp>
      <p:sp>
        <p:nvSpPr>
          <p:cNvPr id="5" name="ZoneTexte 4"/>
          <p:cNvSpPr txBox="1"/>
          <p:nvPr/>
        </p:nvSpPr>
        <p:spPr>
          <a:xfrm>
            <a:off x="702183" y="548281"/>
            <a:ext cx="8049640" cy="830997"/>
          </a:xfrm>
          <a:prstGeom prst="rect">
            <a:avLst/>
          </a:prstGeom>
          <a:noFill/>
        </p:spPr>
        <p:txBody>
          <a:bodyPr wrap="none" rtlCol="0">
            <a:spAutoFit/>
          </a:bodyPr>
          <a:lstStyle/>
          <a:p>
            <a:r>
              <a:rPr lang="fr-BE" sz="4800" b="1" spc="-300" dirty="0">
                <a:solidFill>
                  <a:schemeClr val="bg1"/>
                </a:solidFill>
                <a:latin typeface="Corbel" panose="020B0503020204020204" pitchFamily="34" charset="0"/>
              </a:rPr>
              <a:t>Approche préconisée en 2021-2022</a:t>
            </a:r>
            <a:endParaRPr lang="fr-BE" sz="4800" b="1" cap="small" spc="-300" dirty="0">
              <a:solidFill>
                <a:schemeClr val="bg1"/>
              </a:solidFill>
              <a:latin typeface="Corbel" panose="020B0503020204020204" pitchFamily="34" charset="0"/>
            </a:endParaRPr>
          </a:p>
        </p:txBody>
      </p:sp>
      <p:sp>
        <p:nvSpPr>
          <p:cNvPr id="3" name="Rectangle 2">
            <a:extLst>
              <a:ext uri="{FF2B5EF4-FFF2-40B4-BE49-F238E27FC236}">
                <a16:creationId xmlns:a16="http://schemas.microsoft.com/office/drawing/2014/main" id="{2CB937C7-4292-4007-95D0-9DEF89F9E82A}"/>
              </a:ext>
            </a:extLst>
          </p:cNvPr>
          <p:cNvSpPr/>
          <p:nvPr/>
        </p:nvSpPr>
        <p:spPr>
          <a:xfrm>
            <a:off x="407368" y="1489797"/>
            <a:ext cx="10848632" cy="4047262"/>
          </a:xfrm>
          <a:prstGeom prst="rect">
            <a:avLst/>
          </a:prstGeom>
        </p:spPr>
        <p:txBody>
          <a:bodyPr wrap="square">
            <a:spAutoFit/>
          </a:bodyPr>
          <a:lstStyle/>
          <a:p>
            <a:pPr lvl="0"/>
            <a:r>
              <a:rPr lang="fr-BE" b="1" dirty="0"/>
              <a:t>Au niveau local</a:t>
            </a:r>
            <a:r>
              <a:rPr lang="fr-BE" dirty="0"/>
              <a:t>, en 2021, nous travaillerons avec l’ensemble des communes de la province via les Bureaux d’Accueil que nous coordonnons. Nous continuerons le travail d’échange et de concertation qui se construit avec l’ensemble des partenaires identifiés, et c’est avec eux également que  nous identifierons les problématiques locales et travaillerons à l’élaboration de solutions communes. </a:t>
            </a:r>
          </a:p>
          <a:p>
            <a:pPr lvl="0"/>
            <a:endParaRPr lang="fr-BE" dirty="0"/>
          </a:p>
          <a:p>
            <a:pPr lvl="0"/>
            <a:r>
              <a:rPr lang="fr-BE" b="1" dirty="0"/>
              <a:t>Au niveau provincial</a:t>
            </a:r>
            <a:r>
              <a:rPr lang="fr-BE" dirty="0"/>
              <a:t>, nous veillerons à assurer une transversalité entre ces réalités locales. Des thématiques pourront émerger et seront identifiées pour être portées et travaillées globalement. Les plateformes provinciales continueront de se réunir pour centraliser l’information et les constats et le cas échéant donner lieu à un travail d’interpellation. </a:t>
            </a:r>
          </a:p>
          <a:p>
            <a:pPr lvl="0"/>
            <a:endParaRPr lang="fr-FR" dirty="0"/>
          </a:p>
          <a:p>
            <a:pPr lvl="0"/>
            <a:r>
              <a:rPr lang="fr-FR" b="1" dirty="0"/>
              <a:t>A</a:t>
            </a:r>
            <a:r>
              <a:rPr lang="fr-BE" b="1" dirty="0"/>
              <a:t>u niveau régional</a:t>
            </a:r>
            <a:r>
              <a:rPr lang="fr-BE" dirty="0"/>
              <a:t>, nous continuerons à faire remonter ces constats et recommandations sous forme d’interpellation via la force et la légitimité du réseau des Centres Régionaux d’Intégration.</a:t>
            </a:r>
          </a:p>
          <a:p>
            <a:pPr lvl="0"/>
            <a:endParaRPr lang="fr-BE" dirty="0"/>
          </a:p>
          <a:p>
            <a:pPr>
              <a:spcBef>
                <a:spcPts val="600"/>
              </a:spcBef>
            </a:pPr>
            <a:endParaRPr lang="fr-BE" dirty="0"/>
          </a:p>
        </p:txBody>
      </p:sp>
      <p:pic>
        <p:nvPicPr>
          <p:cNvPr id="7" name="Image 6">
            <a:extLst>
              <a:ext uri="{FF2B5EF4-FFF2-40B4-BE49-F238E27FC236}">
                <a16:creationId xmlns:a16="http://schemas.microsoft.com/office/drawing/2014/main" id="{9861090F-851E-4A5C-86AB-7FAB9A11371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3336"/>
          <a:stretch/>
        </p:blipFill>
        <p:spPr>
          <a:xfrm>
            <a:off x="10704512" y="6237312"/>
            <a:ext cx="1179163" cy="467992"/>
          </a:xfrm>
          <a:prstGeom prst="rect">
            <a:avLst/>
          </a:prstGeom>
        </p:spPr>
      </p:pic>
      <p:pic>
        <p:nvPicPr>
          <p:cNvPr id="8" name="Image 7">
            <a:extLst>
              <a:ext uri="{FF2B5EF4-FFF2-40B4-BE49-F238E27FC236}">
                <a16:creationId xmlns:a16="http://schemas.microsoft.com/office/drawing/2014/main" id="{21632662-5751-4207-B16B-CB5454C122D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40416" y="6212925"/>
            <a:ext cx="864096" cy="587994"/>
          </a:xfrm>
          <a:prstGeom prst="rect">
            <a:avLst/>
          </a:prstGeom>
        </p:spPr>
      </p:pic>
      <p:pic>
        <p:nvPicPr>
          <p:cNvPr id="6" name="Image 5">
            <a:extLst>
              <a:ext uri="{FF2B5EF4-FFF2-40B4-BE49-F238E27FC236}">
                <a16:creationId xmlns:a16="http://schemas.microsoft.com/office/drawing/2014/main" id="{C7FA3515-5B4F-47EC-B5AA-286475F8BB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5281">
            <a:off x="9189665" y="4636928"/>
            <a:ext cx="3044953" cy="2153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69977F08-BCDD-4F85-818F-D75D9B8EF58C}"/>
              </a:ext>
            </a:extLst>
          </p:cNvPr>
          <p:cNvSpPr/>
          <p:nvPr/>
        </p:nvSpPr>
        <p:spPr>
          <a:xfrm>
            <a:off x="407368" y="5052464"/>
            <a:ext cx="8830774" cy="1200329"/>
          </a:xfrm>
          <a:prstGeom prst="rect">
            <a:avLst/>
          </a:prstGeom>
        </p:spPr>
        <p:txBody>
          <a:bodyPr wrap="square">
            <a:spAutoFit/>
          </a:bodyPr>
          <a:lstStyle/>
          <a:p>
            <a:pPr lvl="0"/>
            <a:r>
              <a:rPr lang="fr-BE" dirty="0"/>
              <a:t>De façon continue et quel que soit le niveau de la demande, nous continuerons à assurer </a:t>
            </a:r>
            <a:r>
              <a:rPr lang="fr-BE" b="1" dirty="0"/>
              <a:t>le développement et la diffusion</a:t>
            </a:r>
            <a:r>
              <a:rPr lang="fr-BE" dirty="0"/>
              <a:t> d’outils d’information, de productions audiovisuelles, formations à la demande, de séances de sensibilisation, … qui toutes répondront à des besoins identifiés !</a:t>
            </a:r>
            <a:endParaRPr lang="fr-FR" dirty="0"/>
          </a:p>
        </p:txBody>
      </p:sp>
    </p:spTree>
    <p:extLst>
      <p:ext uri="{BB962C8B-B14F-4D97-AF65-F5344CB8AC3E}">
        <p14:creationId xmlns:p14="http://schemas.microsoft.com/office/powerpoint/2010/main" val="360037410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B480AF7-5356-4B94-BD23-4AD58A92CF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TM02900743[[fn=Organique]]</Template>
  <TotalTime>8408</TotalTime>
  <Words>2370</Words>
  <Application>Microsoft Office PowerPoint</Application>
  <PresentationFormat>Grand écran</PresentationFormat>
  <Paragraphs>241</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21</vt:i4>
      </vt:variant>
    </vt:vector>
  </HeadingPairs>
  <TitlesOfParts>
    <vt:vector size="27" baseType="lpstr">
      <vt:lpstr>Arial</vt:lpstr>
      <vt:lpstr>Calibri</vt:lpstr>
      <vt:lpstr>Corbel</vt:lpstr>
      <vt:lpstr>Wingdings 2</vt:lpstr>
      <vt:lpstr>HDOfficeLightV0</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CAI NAMUR asbl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Adrien QUITTRE</dc:creator>
  <cp:keywords/>
  <cp:lastModifiedBy>Emily SELECK</cp:lastModifiedBy>
  <cp:revision>1173</cp:revision>
  <cp:lastPrinted>2017-11-06T11:16:01Z</cp:lastPrinted>
  <dcterms:created xsi:type="dcterms:W3CDTF">2016-09-21T12:26:28Z</dcterms:created>
  <dcterms:modified xsi:type="dcterms:W3CDTF">2020-12-07T13:33:10Z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TC300074359990</vt:lpwstr>
  </property>
</Properties>
</file>