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Aileron Regular Bold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Aileron Heavy" panose="020B0604020202020204" charset="0"/>
      <p:regular r:id="rId19"/>
    </p:embeddedFont>
    <p:embeddedFont>
      <p:font typeface="Aileron Heavy Bold" panose="020B0604020202020204" charset="0"/>
      <p:regular r:id="rId20"/>
    </p:embeddedFont>
    <p:embeddedFont>
      <p:font typeface="Aileron Regular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74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43472" y="1747577"/>
            <a:ext cx="6900082" cy="496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58"/>
              </a:lnSpc>
            </a:pPr>
            <a:r>
              <a:rPr lang="en-US" sz="3386" spc="304">
                <a:solidFill>
                  <a:srgbClr val="4D4A46"/>
                </a:solidFill>
                <a:latin typeface="Aileron Regular Bold"/>
              </a:rPr>
              <a:t>FÉVRIER 2020</a:t>
            </a:r>
          </a:p>
        </p:txBody>
      </p:sp>
      <p:sp>
        <p:nvSpPr>
          <p:cNvPr id="3" name="AutoShape 3"/>
          <p:cNvSpPr/>
          <p:nvPr/>
        </p:nvSpPr>
        <p:spPr>
          <a:xfrm>
            <a:off x="543472" y="2524318"/>
            <a:ext cx="9862001" cy="4289950"/>
          </a:xfrm>
          <a:prstGeom prst="rect">
            <a:avLst/>
          </a:prstGeom>
          <a:solidFill>
            <a:srgbClr val="4D4A46"/>
          </a:solidFill>
        </p:spPr>
      </p:sp>
      <p:sp>
        <p:nvSpPr>
          <p:cNvPr id="4" name="TextBox 4"/>
          <p:cNvSpPr txBox="1"/>
          <p:nvPr/>
        </p:nvSpPr>
        <p:spPr>
          <a:xfrm>
            <a:off x="784294" y="3333717"/>
            <a:ext cx="7891540" cy="2842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44"/>
              </a:lnSpc>
            </a:pPr>
            <a:r>
              <a:rPr lang="en-US" sz="7650">
                <a:solidFill>
                  <a:srgbClr val="FFFDFD"/>
                </a:solidFill>
                <a:latin typeface="Aileron Heavy Bold"/>
              </a:rPr>
              <a:t>DEVENIR </a:t>
            </a:r>
          </a:p>
          <a:p>
            <a:pPr>
              <a:lnSpc>
                <a:spcPts val="7344"/>
              </a:lnSpc>
            </a:pPr>
            <a:r>
              <a:rPr lang="en-US" sz="7650">
                <a:solidFill>
                  <a:srgbClr val="FFFDFD"/>
                </a:solidFill>
                <a:latin typeface="Aileron Heavy Bold"/>
              </a:rPr>
              <a:t>PROPRIÉTAIRE SOLIDAIRE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43472" y="6961460"/>
            <a:ext cx="10799105" cy="1539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98"/>
              </a:lnSpc>
            </a:pPr>
            <a:r>
              <a:rPr lang="en-US" sz="4427" spc="487">
                <a:solidFill>
                  <a:srgbClr val="E43866"/>
                </a:solidFill>
                <a:latin typeface="Aileron Regular Bold"/>
              </a:rPr>
              <a:t>L’accès au logement pour des personnes précarisées à Liège</a:t>
            </a:r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692671" y="-542904"/>
            <a:ext cx="13133257" cy="11372809"/>
            <a:chOff x="0" y="0"/>
            <a:chExt cx="4282440" cy="3708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2"/>
              <a:stretch>
                <a:fillRect l="-38205" r="-15741"/>
              </a:stretch>
            </a:blipFill>
          </p:spPr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20438" y="549405"/>
            <a:ext cx="7134299" cy="2752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spc="179">
                <a:solidFill>
                  <a:srgbClr val="4D4A46"/>
                </a:solidFill>
                <a:latin typeface="Aileron Heavy"/>
              </a:rPr>
              <a:t>La communication et la sensibilisation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0" y="505440"/>
            <a:ext cx="1418691" cy="2032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003"/>
              </a:lnSpc>
            </a:pPr>
            <a:r>
              <a:rPr lang="en-US" sz="6506" spc="390">
                <a:solidFill>
                  <a:srgbClr val="4D4A46"/>
                </a:solidFill>
                <a:latin typeface="Aileron Heavy Bold"/>
              </a:rPr>
              <a:t>4</a:t>
            </a:r>
          </a:p>
          <a:p>
            <a:pPr algn="r">
              <a:lnSpc>
                <a:spcPts val="8003"/>
              </a:lnSpc>
            </a:pPr>
            <a:endParaRPr lang="en-US" sz="6506" spc="390">
              <a:solidFill>
                <a:srgbClr val="4D4A46"/>
              </a:solidFill>
              <a:latin typeface="Aileron Heavy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119530" y="1844805"/>
            <a:ext cx="7139770" cy="1280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12"/>
              </a:lnSpc>
            </a:pPr>
            <a:r>
              <a:rPr lang="en-US" sz="3600" spc="179">
                <a:solidFill>
                  <a:srgbClr val="4D4A46"/>
                </a:solidFill>
                <a:latin typeface="Aileron Regular"/>
              </a:rPr>
              <a:t>Capter des </a:t>
            </a:r>
            <a:r>
              <a:rPr lang="en-US" sz="3600" spc="179">
                <a:solidFill>
                  <a:srgbClr val="E3315B"/>
                </a:solidFill>
                <a:latin typeface="Aileron Regular Bold"/>
              </a:rPr>
              <a:t>propriétaires solidaires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119530" y="6682359"/>
            <a:ext cx="7599898" cy="2575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12"/>
              </a:lnSpc>
            </a:pPr>
            <a:r>
              <a:rPr lang="en-US" sz="3600" spc="179">
                <a:solidFill>
                  <a:srgbClr val="E3315B"/>
                </a:solidFill>
                <a:latin typeface="Aileron Regular Bold"/>
              </a:rPr>
              <a:t>Sensibiliser</a:t>
            </a:r>
            <a:r>
              <a:rPr lang="en-US" sz="3600" spc="179">
                <a:solidFill>
                  <a:srgbClr val="4D4A46"/>
                </a:solidFill>
                <a:latin typeface="Aileron Regular"/>
              </a:rPr>
              <a:t> aux problématiques liées au logement et déstigmatiser les publics précarisés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119530" y="4004183"/>
            <a:ext cx="7139770" cy="2575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12"/>
              </a:lnSpc>
            </a:pPr>
            <a:r>
              <a:rPr lang="en-US" sz="3600" spc="179">
                <a:solidFill>
                  <a:srgbClr val="E3315B"/>
                </a:solidFill>
                <a:latin typeface="Aileron Regular Bold"/>
              </a:rPr>
              <a:t>Rendre visible</a:t>
            </a:r>
            <a:r>
              <a:rPr lang="en-US" sz="3600" spc="179">
                <a:solidFill>
                  <a:srgbClr val="4D4A46"/>
                </a:solidFill>
                <a:latin typeface="Aileron Regular"/>
              </a:rPr>
              <a:t> le projet et ses partenaires + rencontres avec le réseau / essaimage </a:t>
            </a:r>
          </a:p>
          <a:p>
            <a:pPr>
              <a:lnSpc>
                <a:spcPts val="5112"/>
              </a:lnSpc>
            </a:pPr>
            <a:endParaRPr lang="en-US" sz="3600" spc="179">
              <a:solidFill>
                <a:srgbClr val="4D4A46"/>
              </a:solidFill>
              <a:latin typeface="Aileron Regular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09345" y="4023233"/>
            <a:ext cx="7698496" cy="1120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44"/>
              </a:lnSpc>
            </a:pPr>
            <a:r>
              <a:rPr lang="en-US" sz="3200" spc="160">
                <a:solidFill>
                  <a:srgbClr val="4D4A46"/>
                </a:solidFill>
                <a:latin typeface="Aileron Regular Bold"/>
              </a:rPr>
              <a:t>3 RÔLES DE LA STRATÉGIE DE COMMUNICATION </a:t>
            </a:r>
          </a:p>
        </p:txBody>
      </p:sp>
      <p:sp>
        <p:nvSpPr>
          <p:cNvPr id="8" name="AutoShape 8"/>
          <p:cNvSpPr/>
          <p:nvPr/>
        </p:nvSpPr>
        <p:spPr>
          <a:xfrm>
            <a:off x="709345" y="3856249"/>
            <a:ext cx="8303036" cy="76075"/>
          </a:xfrm>
          <a:prstGeom prst="rect">
            <a:avLst/>
          </a:prstGeom>
          <a:solidFill>
            <a:srgbClr val="E3315B"/>
          </a:solid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9319177" y="419100"/>
            <a:ext cx="6324600" cy="1962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12"/>
              </a:lnSpc>
            </a:pPr>
            <a:endParaRPr lang="en-US" sz="3600" spc="179" dirty="0" smtClean="0">
              <a:solidFill>
                <a:srgbClr val="4D4A46"/>
              </a:solidFill>
              <a:latin typeface="Aileron Regular"/>
            </a:endParaRPr>
          </a:p>
          <a:p>
            <a:pPr algn="ctr">
              <a:lnSpc>
                <a:spcPts val="5112"/>
              </a:lnSpc>
            </a:pPr>
            <a:endParaRPr lang="en-US" sz="3600" spc="179" dirty="0">
              <a:solidFill>
                <a:srgbClr val="4D4A46"/>
              </a:solidFill>
              <a:latin typeface="Aileron Regular"/>
            </a:endParaRPr>
          </a:p>
          <a:p>
            <a:pPr algn="ctr">
              <a:lnSpc>
                <a:spcPts val="5112"/>
              </a:lnSpc>
            </a:pPr>
            <a:r>
              <a:rPr lang="en-US" sz="6000" b="1" spc="179" dirty="0" smtClean="0">
                <a:solidFill>
                  <a:srgbClr val="FF0066"/>
                </a:solidFill>
                <a:latin typeface="Aileron Regular"/>
              </a:rPr>
              <a:t>70 </a:t>
            </a:r>
            <a:r>
              <a:rPr lang="en-US" sz="6000" b="1" spc="179" dirty="0" err="1" smtClean="0">
                <a:solidFill>
                  <a:srgbClr val="FF0066"/>
                </a:solidFill>
                <a:latin typeface="Aileron Regular"/>
              </a:rPr>
              <a:t>Logements</a:t>
            </a:r>
            <a:r>
              <a:rPr lang="en-US" sz="6000" b="1" spc="179" dirty="0" smtClean="0">
                <a:solidFill>
                  <a:srgbClr val="FF0066"/>
                </a:solidFill>
                <a:latin typeface="Aileron Regular"/>
              </a:rPr>
              <a:t> </a:t>
            </a:r>
            <a:endParaRPr lang="en-US" sz="6000" b="1" spc="179" dirty="0">
              <a:solidFill>
                <a:srgbClr val="FF0066"/>
              </a:solidFill>
              <a:latin typeface="Aileron Regular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792883" y="3205661"/>
            <a:ext cx="7818717" cy="58862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12"/>
              </a:lnSpc>
            </a:pPr>
            <a:r>
              <a:rPr lang="en-US" sz="6000" spc="179" dirty="0" smtClean="0">
                <a:solidFill>
                  <a:srgbClr val="FF0066"/>
                </a:solidFill>
                <a:latin typeface="Aileron Regular Bold"/>
              </a:rPr>
              <a:t>42 </a:t>
            </a:r>
            <a:r>
              <a:rPr lang="en-US" sz="6000" spc="179" dirty="0" err="1" smtClean="0">
                <a:solidFill>
                  <a:srgbClr val="FF0066"/>
                </a:solidFill>
                <a:latin typeface="Aileron Regular Bold"/>
              </a:rPr>
              <a:t>Propriétaires</a:t>
            </a:r>
            <a:r>
              <a:rPr lang="en-US" sz="6000" spc="179" dirty="0" smtClean="0">
                <a:solidFill>
                  <a:srgbClr val="FF0066"/>
                </a:solidFill>
                <a:latin typeface="Aileron Regular Bold"/>
              </a:rPr>
              <a:t> </a:t>
            </a:r>
            <a:r>
              <a:rPr lang="en-US" sz="6000" spc="179" dirty="0" err="1" smtClean="0">
                <a:solidFill>
                  <a:srgbClr val="FF0066"/>
                </a:solidFill>
                <a:latin typeface="Aileron Regular Bold"/>
              </a:rPr>
              <a:t>solidaires</a:t>
            </a:r>
            <a:endParaRPr lang="en-US" sz="6000" spc="179" dirty="0" smtClean="0">
              <a:solidFill>
                <a:srgbClr val="FF0066"/>
              </a:solidFill>
              <a:latin typeface="Aileron Regular Bold"/>
            </a:endParaRPr>
          </a:p>
          <a:p>
            <a:pPr algn="ctr">
              <a:lnSpc>
                <a:spcPts val="5112"/>
              </a:lnSpc>
            </a:pPr>
            <a:endParaRPr lang="en-US" sz="6000" spc="179" dirty="0" smtClean="0">
              <a:solidFill>
                <a:srgbClr val="FF0066"/>
              </a:solidFill>
              <a:latin typeface="Aileron Regular Bold"/>
            </a:endParaRPr>
          </a:p>
          <a:p>
            <a:pPr algn="ctr">
              <a:lnSpc>
                <a:spcPts val="5112"/>
              </a:lnSpc>
            </a:pPr>
            <a:r>
              <a:rPr lang="en-US" sz="6000" spc="179" dirty="0" smtClean="0">
                <a:solidFill>
                  <a:srgbClr val="FF0066"/>
                </a:solidFill>
                <a:latin typeface="Aileron Regular Bold"/>
              </a:rPr>
              <a:t>146 </a:t>
            </a:r>
            <a:r>
              <a:rPr lang="en-US" sz="6000" spc="179" dirty="0" err="1" smtClean="0">
                <a:solidFill>
                  <a:srgbClr val="FF0066"/>
                </a:solidFill>
                <a:latin typeface="Aileron Regular Bold"/>
              </a:rPr>
              <a:t>personnes</a:t>
            </a:r>
            <a:r>
              <a:rPr lang="en-US" sz="6000" spc="179" dirty="0" smtClean="0">
                <a:solidFill>
                  <a:srgbClr val="FF0066"/>
                </a:solidFill>
                <a:latin typeface="Aileron Regular Bold"/>
              </a:rPr>
              <a:t> </a:t>
            </a:r>
            <a:r>
              <a:rPr lang="en-US" sz="6000" spc="179" dirty="0" err="1" smtClean="0">
                <a:solidFill>
                  <a:srgbClr val="FF0066"/>
                </a:solidFill>
                <a:latin typeface="Aileron Regular Bold"/>
              </a:rPr>
              <a:t>relogées</a:t>
            </a:r>
            <a:endParaRPr lang="en-US" sz="6000" spc="179" dirty="0">
              <a:solidFill>
                <a:srgbClr val="FF0066"/>
              </a:solidFill>
              <a:latin typeface="Aileron Regular Bold"/>
            </a:endParaRPr>
          </a:p>
          <a:p>
            <a:pPr algn="ctr">
              <a:lnSpc>
                <a:spcPts val="5112"/>
              </a:lnSpc>
            </a:pPr>
            <a:endParaRPr lang="en-US" sz="6000" spc="179" dirty="0">
              <a:solidFill>
                <a:srgbClr val="FF0066"/>
              </a:solidFill>
              <a:latin typeface="Aileron Regular"/>
            </a:endParaRPr>
          </a:p>
          <a:p>
            <a:pPr>
              <a:lnSpc>
                <a:spcPts val="5112"/>
              </a:lnSpc>
            </a:pPr>
            <a:r>
              <a:rPr lang="en-US" sz="3600" spc="179" dirty="0" err="1" smtClean="0">
                <a:solidFill>
                  <a:srgbClr val="FF0066"/>
                </a:solidFill>
                <a:latin typeface="Aileron Regular"/>
              </a:rPr>
              <a:t>Depuis</a:t>
            </a:r>
            <a:r>
              <a:rPr lang="en-US" sz="3600" spc="179" dirty="0" smtClean="0">
                <a:solidFill>
                  <a:srgbClr val="FF0066"/>
                </a:solidFill>
                <a:latin typeface="Aileron Regular"/>
              </a:rPr>
              <a:t> 1/1/22 : 15 </a:t>
            </a:r>
            <a:r>
              <a:rPr lang="en-US" sz="3600" spc="179" dirty="0" err="1" smtClean="0">
                <a:solidFill>
                  <a:srgbClr val="FF0066"/>
                </a:solidFill>
                <a:latin typeface="Aileron Regular"/>
              </a:rPr>
              <a:t>logements</a:t>
            </a:r>
            <a:r>
              <a:rPr lang="en-US" sz="3600" spc="179" dirty="0" smtClean="0">
                <a:solidFill>
                  <a:srgbClr val="FF0066"/>
                </a:solidFill>
                <a:latin typeface="Aileron Regular"/>
              </a:rPr>
              <a:t>, 13 </a:t>
            </a:r>
            <a:r>
              <a:rPr lang="en-US" sz="3600" spc="179" dirty="0" err="1" smtClean="0">
                <a:solidFill>
                  <a:srgbClr val="FF0066"/>
                </a:solidFill>
                <a:latin typeface="Aileron Regular"/>
              </a:rPr>
              <a:t>propriétaires</a:t>
            </a:r>
            <a:r>
              <a:rPr lang="en-US" sz="3600" spc="179" dirty="0" smtClean="0">
                <a:solidFill>
                  <a:srgbClr val="FF0066"/>
                </a:solidFill>
                <a:latin typeface="Aileron Regular"/>
              </a:rPr>
              <a:t>, 10 </a:t>
            </a:r>
            <a:r>
              <a:rPr lang="en-US" sz="3600" spc="179" dirty="0" err="1" smtClean="0">
                <a:solidFill>
                  <a:srgbClr val="FF0066"/>
                </a:solidFill>
                <a:latin typeface="Aileron Regular"/>
              </a:rPr>
              <a:t>relogements</a:t>
            </a:r>
            <a:r>
              <a:rPr lang="en-US" sz="3600" spc="179" dirty="0" smtClean="0">
                <a:solidFill>
                  <a:srgbClr val="FF0066"/>
                </a:solidFill>
                <a:latin typeface="Aileron Regular"/>
              </a:rPr>
              <a:t> pour 29 </a:t>
            </a:r>
            <a:r>
              <a:rPr lang="en-US" sz="3600" spc="179" dirty="0" err="1" smtClean="0">
                <a:solidFill>
                  <a:srgbClr val="FF0066"/>
                </a:solidFill>
                <a:latin typeface="Aileron Regular"/>
              </a:rPr>
              <a:t>personnes</a:t>
            </a:r>
            <a:r>
              <a:rPr lang="en-US" sz="3600" spc="179" dirty="0" smtClean="0">
                <a:solidFill>
                  <a:srgbClr val="FF0066"/>
                </a:solidFill>
                <a:latin typeface="Aileron Regular"/>
              </a:rPr>
              <a:t>.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-1427970" y="3023693"/>
            <a:ext cx="8426797" cy="8229600"/>
            <a:chOff x="0" y="0"/>
            <a:chExt cx="1959751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59751" cy="1913890"/>
            </a:xfrm>
            <a:custGeom>
              <a:avLst/>
              <a:gdLst/>
              <a:ahLst/>
              <a:cxnLst/>
              <a:rect l="l" t="t" r="r" b="b"/>
              <a:pathLst>
                <a:path w="1959751" h="1913890">
                  <a:moveTo>
                    <a:pt x="0" y="0"/>
                  </a:moveTo>
                  <a:lnTo>
                    <a:pt x="1959751" y="0"/>
                  </a:lnTo>
                  <a:lnTo>
                    <a:pt x="1959751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4D4A46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366086" y="3821591"/>
            <a:ext cx="5744133" cy="2975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78"/>
              </a:lnSpc>
            </a:pPr>
            <a:r>
              <a:rPr lang="en-US" sz="6019" dirty="0">
                <a:solidFill>
                  <a:srgbClr val="FFFDFD"/>
                </a:solidFill>
                <a:latin typeface="Aileron Heavy Bold"/>
              </a:rPr>
              <a:t>DEVENIR PROPRIÉTAIRE </a:t>
            </a:r>
            <a:r>
              <a:rPr lang="en-US" sz="6019" dirty="0" smtClean="0">
                <a:solidFill>
                  <a:srgbClr val="FFFDFD"/>
                </a:solidFill>
                <a:latin typeface="Aileron Heavy Bold"/>
              </a:rPr>
              <a:t>SOLIDAIRE</a:t>
            </a:r>
          </a:p>
          <a:p>
            <a:pPr>
              <a:lnSpc>
                <a:spcPts val="5778"/>
              </a:lnSpc>
            </a:pPr>
            <a:r>
              <a:rPr lang="en-US" sz="6019" dirty="0" smtClean="0">
                <a:solidFill>
                  <a:srgbClr val="FFFDFD"/>
                </a:solidFill>
                <a:latin typeface="Aileron Heavy Bold"/>
              </a:rPr>
              <a:t>AUJOURD’HUI</a:t>
            </a:r>
            <a:endParaRPr lang="en-US" sz="6019" dirty="0">
              <a:solidFill>
                <a:srgbClr val="FFFDFD"/>
              </a:solidFill>
              <a:latin typeface="Aileron Heavy Bold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-1837061" y="-5988559"/>
            <a:ext cx="8835889" cy="9012252"/>
            <a:chOff x="0" y="0"/>
            <a:chExt cx="6350000" cy="647674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476745"/>
            </a:xfrm>
            <a:custGeom>
              <a:avLst/>
              <a:gdLst/>
              <a:ahLst/>
              <a:cxnLst/>
              <a:rect l="l" t="t" r="r" b="b"/>
              <a:pathLst>
                <a:path w="6350000" h="6476745">
                  <a:moveTo>
                    <a:pt x="6350000" y="6476745"/>
                  </a:moveTo>
                  <a:lnTo>
                    <a:pt x="0" y="6476745"/>
                  </a:lnTo>
                  <a:lnTo>
                    <a:pt x="0" y="0"/>
                  </a:lnTo>
                  <a:lnTo>
                    <a:pt x="6350000" y="6476745"/>
                  </a:lnTo>
                  <a:close/>
                </a:path>
              </a:pathLst>
            </a:custGeom>
            <a:solidFill>
              <a:srgbClr val="4D4A46"/>
            </a:solidFill>
          </p:spPr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19134" y="334839"/>
            <a:ext cx="12780080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spc="864">
                <a:solidFill>
                  <a:srgbClr val="4D4A46"/>
                </a:solidFill>
                <a:latin typeface="Aileron Heavy"/>
              </a:rPr>
              <a:t>Evolution du projet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413627" y="3215165"/>
            <a:ext cx="3785308" cy="579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60"/>
              </a:lnSpc>
            </a:pPr>
            <a:r>
              <a:rPr lang="en-US" sz="3000" spc="270">
                <a:solidFill>
                  <a:srgbClr val="4D4A46"/>
                </a:solidFill>
                <a:latin typeface="Aileron Regular"/>
              </a:rPr>
              <a:t>Novembre 2018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922684" y="3215165"/>
            <a:ext cx="4442632" cy="579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60"/>
              </a:lnSpc>
            </a:pPr>
            <a:r>
              <a:rPr lang="en-US" sz="3000" spc="270">
                <a:solidFill>
                  <a:srgbClr val="4D4A46"/>
                </a:solidFill>
                <a:latin typeface="Aileron Regular"/>
              </a:rPr>
              <a:t>Juillet - Février 2019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343302" y="3784473"/>
            <a:ext cx="5601395" cy="487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399" spc="119">
                <a:solidFill>
                  <a:srgbClr val="4D4A46"/>
                </a:solidFill>
                <a:latin typeface="Aileron Regular"/>
              </a:rPr>
              <a:t>Engagement de la coordinatrice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045817" y="3215165"/>
            <a:ext cx="3785308" cy="579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60"/>
              </a:lnSpc>
            </a:pPr>
            <a:r>
              <a:rPr lang="en-US" sz="3000" spc="270">
                <a:solidFill>
                  <a:srgbClr val="4D4A46"/>
                </a:solidFill>
                <a:latin typeface="Aileron Regular"/>
              </a:rPr>
              <a:t>Décembre 2020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045817" y="3774948"/>
            <a:ext cx="3785308" cy="499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2400" spc="120">
                <a:solidFill>
                  <a:srgbClr val="4D4A46"/>
                </a:solidFill>
                <a:latin typeface="Aileron Regular"/>
              </a:rPr>
              <a:t>Résultats attendus</a:t>
            </a:r>
          </a:p>
        </p:txBody>
      </p:sp>
      <p:sp>
        <p:nvSpPr>
          <p:cNvPr id="8" name="AutoShape 8"/>
          <p:cNvSpPr/>
          <p:nvPr/>
        </p:nvSpPr>
        <p:spPr>
          <a:xfrm>
            <a:off x="-69651" y="4844411"/>
            <a:ext cx="9213651" cy="245384"/>
          </a:xfrm>
          <a:prstGeom prst="rect">
            <a:avLst/>
          </a:prstGeom>
          <a:solidFill>
            <a:srgbClr val="4D4A46"/>
          </a:solidFill>
        </p:spPr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2865846" y="4555329"/>
            <a:ext cx="880870" cy="880870"/>
            <a:chOff x="0" y="0"/>
            <a:chExt cx="1695450" cy="16954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695450" cy="1695450"/>
            </a:xfrm>
            <a:custGeom>
              <a:avLst/>
              <a:gdLst/>
              <a:ahLst/>
              <a:cxnLst/>
              <a:rect l="l" t="t" r="r" b="b"/>
              <a:pathLst>
                <a:path w="1695450" h="1695450">
                  <a:moveTo>
                    <a:pt x="1198880" y="0"/>
                  </a:moveTo>
                  <a:lnTo>
                    <a:pt x="496570" y="0"/>
                  </a:lnTo>
                  <a:lnTo>
                    <a:pt x="0" y="496570"/>
                  </a:lnTo>
                  <a:lnTo>
                    <a:pt x="0" y="1198880"/>
                  </a:lnTo>
                  <a:lnTo>
                    <a:pt x="496570" y="1695450"/>
                  </a:lnTo>
                  <a:lnTo>
                    <a:pt x="1198880" y="1695450"/>
                  </a:lnTo>
                  <a:lnTo>
                    <a:pt x="1695450" y="1198880"/>
                  </a:lnTo>
                  <a:lnTo>
                    <a:pt x="1695450" y="496570"/>
                  </a:lnTo>
                  <a:close/>
                </a:path>
              </a:pathLst>
            </a:custGeom>
            <a:solidFill>
              <a:srgbClr val="323132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305027" y="3774948"/>
            <a:ext cx="6089006" cy="499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2400" spc="120">
                <a:solidFill>
                  <a:srgbClr val="4D4A46"/>
                </a:solidFill>
                <a:latin typeface="Aileron Regular"/>
              </a:rPr>
              <a:t>Projet-pilote porté par les partenaires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13627" y="6907405"/>
            <a:ext cx="3785308" cy="1032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2400" spc="120">
                <a:solidFill>
                  <a:srgbClr val="4D4A46"/>
                </a:solidFill>
                <a:latin typeface="Aileron Regular"/>
              </a:rPr>
              <a:t>13 propriétaires solidaires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13627" y="8256145"/>
            <a:ext cx="3785308" cy="499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2400" spc="120">
                <a:solidFill>
                  <a:srgbClr val="4D4A46"/>
                </a:solidFill>
                <a:latin typeface="Aileron Regular"/>
              </a:rPr>
              <a:t>16 logements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56876" y="5567892"/>
            <a:ext cx="3785308" cy="1032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2400" spc="120">
                <a:solidFill>
                  <a:srgbClr val="4D4A46"/>
                </a:solidFill>
                <a:latin typeface="Aileron Regular Bold"/>
              </a:rPr>
              <a:t>CO-CONSTRUCTION DU PROJET PARTENARIAL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251346" y="9490710"/>
            <a:ext cx="3785308" cy="499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2400" spc="120">
                <a:solidFill>
                  <a:srgbClr val="4D4A46"/>
                </a:solidFill>
                <a:latin typeface="Aileron Regular"/>
              </a:rPr>
              <a:t>Nouveaux partenaires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251346" y="5567892"/>
            <a:ext cx="3785308" cy="1032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2400" spc="120">
                <a:solidFill>
                  <a:srgbClr val="4D4A46"/>
                </a:solidFill>
                <a:latin typeface="Aileron Regular Bold"/>
              </a:rPr>
              <a:t>COORDINATION ET COMMUNICATION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166126" y="5567892"/>
            <a:ext cx="3785308" cy="1032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2400" spc="120">
                <a:solidFill>
                  <a:srgbClr val="4D4A46"/>
                </a:solidFill>
                <a:latin typeface="Aileron Regular Bold"/>
              </a:rPr>
              <a:t>DÉVELOPPEMENT ET VISIBILITÉ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166126" y="6907405"/>
            <a:ext cx="3785308" cy="1032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2400" spc="120">
                <a:solidFill>
                  <a:srgbClr val="4D4A46"/>
                </a:solidFill>
                <a:latin typeface="Aileron Regular"/>
              </a:rPr>
              <a:t>100 propriétaires solidaires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882400" y="8339965"/>
            <a:ext cx="4376900" cy="499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2400" spc="120">
                <a:solidFill>
                  <a:srgbClr val="4D4A46"/>
                </a:solidFill>
                <a:latin typeface="Aileron Regular"/>
              </a:rPr>
              <a:t>entre 100 et 150 logements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137560">
            <a:off x="14230565" y="2281771"/>
            <a:ext cx="1656430" cy="679136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685978">
            <a:off x="8575895" y="2100453"/>
            <a:ext cx="1051789" cy="1066002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52343" y="2100453"/>
            <a:ext cx="794374" cy="1159670"/>
          </a:xfrm>
          <a:prstGeom prst="rect">
            <a:avLst/>
          </a:prstGeom>
        </p:spPr>
      </p:pic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8703565" y="4555329"/>
            <a:ext cx="880870" cy="880870"/>
            <a:chOff x="0" y="0"/>
            <a:chExt cx="1695450" cy="169545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695450" cy="1695450"/>
            </a:xfrm>
            <a:custGeom>
              <a:avLst/>
              <a:gdLst/>
              <a:ahLst/>
              <a:cxnLst/>
              <a:rect l="l" t="t" r="r" b="b"/>
              <a:pathLst>
                <a:path w="1695450" h="1695450">
                  <a:moveTo>
                    <a:pt x="1198880" y="0"/>
                  </a:moveTo>
                  <a:lnTo>
                    <a:pt x="496570" y="0"/>
                  </a:lnTo>
                  <a:lnTo>
                    <a:pt x="0" y="496570"/>
                  </a:lnTo>
                  <a:lnTo>
                    <a:pt x="0" y="1198880"/>
                  </a:lnTo>
                  <a:lnTo>
                    <a:pt x="496570" y="1695450"/>
                  </a:lnTo>
                  <a:lnTo>
                    <a:pt x="1198880" y="1695450"/>
                  </a:lnTo>
                  <a:lnTo>
                    <a:pt x="1695450" y="1198880"/>
                  </a:lnTo>
                  <a:lnTo>
                    <a:pt x="1695450" y="496570"/>
                  </a:lnTo>
                  <a:close/>
                </a:path>
              </a:pathLst>
            </a:custGeom>
            <a:solidFill>
              <a:srgbClr val="323132"/>
            </a:solidFill>
          </p:spPr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>
            <a:off x="14618344" y="4479652"/>
            <a:ext cx="880870" cy="880870"/>
            <a:chOff x="0" y="0"/>
            <a:chExt cx="1695450" cy="169545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695450" cy="1695450"/>
            </a:xfrm>
            <a:custGeom>
              <a:avLst/>
              <a:gdLst/>
              <a:ahLst/>
              <a:cxnLst/>
              <a:rect l="l" t="t" r="r" b="b"/>
              <a:pathLst>
                <a:path w="1695450" h="1695450">
                  <a:moveTo>
                    <a:pt x="1198880" y="0"/>
                  </a:moveTo>
                  <a:lnTo>
                    <a:pt x="496570" y="0"/>
                  </a:lnTo>
                  <a:lnTo>
                    <a:pt x="0" y="496570"/>
                  </a:lnTo>
                  <a:lnTo>
                    <a:pt x="0" y="1198880"/>
                  </a:lnTo>
                  <a:lnTo>
                    <a:pt x="496570" y="1695450"/>
                  </a:lnTo>
                  <a:lnTo>
                    <a:pt x="1198880" y="1695450"/>
                  </a:lnTo>
                  <a:lnTo>
                    <a:pt x="1695450" y="1198880"/>
                  </a:lnTo>
                  <a:lnTo>
                    <a:pt x="1695450" y="496570"/>
                  </a:lnTo>
                  <a:close/>
                </a:path>
              </a:pathLst>
            </a:custGeom>
            <a:solidFill>
              <a:srgbClr val="323132"/>
            </a:solidFill>
          </p:spPr>
        </p:sp>
      </p:grpSp>
      <p:sp>
        <p:nvSpPr>
          <p:cNvPr id="27" name="TextBox 27"/>
          <p:cNvSpPr txBox="1"/>
          <p:nvPr/>
        </p:nvSpPr>
        <p:spPr>
          <a:xfrm>
            <a:off x="7209135" y="6907405"/>
            <a:ext cx="3785308" cy="1032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2400" spc="120">
                <a:solidFill>
                  <a:srgbClr val="4D4A46"/>
                </a:solidFill>
                <a:latin typeface="Aileron Regular"/>
              </a:rPr>
              <a:t>21 propriétaires solidaires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062670" y="8256145"/>
            <a:ext cx="4078238" cy="1032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2400" spc="120">
                <a:solidFill>
                  <a:srgbClr val="4D4A46"/>
                </a:solidFill>
                <a:latin typeface="Aileron Regular"/>
              </a:rPr>
              <a:t>30 logements et 49 personnes relogées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3166126" y="9124950"/>
            <a:ext cx="3785308" cy="499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2400" spc="120">
                <a:solidFill>
                  <a:srgbClr val="4D4A46"/>
                </a:solidFill>
                <a:latin typeface="Aileron Regular"/>
              </a:rPr>
              <a:t>60 travailleurs formés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43472" y="601187"/>
            <a:ext cx="13782764" cy="1262034"/>
          </a:xfrm>
          <a:prstGeom prst="rect">
            <a:avLst/>
          </a:prstGeom>
          <a:solidFill>
            <a:srgbClr val="4D4A46"/>
          </a:solidFill>
        </p:spPr>
      </p:sp>
      <p:sp>
        <p:nvSpPr>
          <p:cNvPr id="3" name="TextBox 3"/>
          <p:cNvSpPr txBox="1"/>
          <p:nvPr/>
        </p:nvSpPr>
        <p:spPr>
          <a:xfrm>
            <a:off x="1028700" y="1000191"/>
            <a:ext cx="11851123" cy="549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32"/>
              </a:lnSpc>
            </a:pPr>
            <a:r>
              <a:rPr lang="en-US" sz="4200">
                <a:solidFill>
                  <a:srgbClr val="FFFDFD"/>
                </a:solidFill>
                <a:latin typeface="Aileron Heavy Bold"/>
              </a:rPr>
              <a:t>EN QUELQUES MOTS...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43472" y="2574484"/>
            <a:ext cx="17006989" cy="1888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>
                <a:solidFill>
                  <a:srgbClr val="323132"/>
                </a:solidFill>
                <a:latin typeface="Aileron Regular"/>
              </a:rPr>
              <a:t>A Liège, de plus en plus de personnes éprouvent des </a:t>
            </a:r>
            <a:r>
              <a:rPr lang="en-US" sz="3600">
                <a:solidFill>
                  <a:srgbClr val="E3315B"/>
                </a:solidFill>
                <a:latin typeface="Aileron Regular Bold"/>
              </a:rPr>
              <a:t>difficultés</a:t>
            </a:r>
            <a:r>
              <a:rPr lang="en-US" sz="3600">
                <a:solidFill>
                  <a:srgbClr val="323132"/>
                </a:solidFill>
                <a:latin typeface="Aileron Regular"/>
              </a:rPr>
              <a:t> pour trouver un </a:t>
            </a:r>
            <a:r>
              <a:rPr lang="en-US" sz="3600">
                <a:solidFill>
                  <a:srgbClr val="E3315B"/>
                </a:solidFill>
                <a:latin typeface="Aileron Regular Bold"/>
              </a:rPr>
              <a:t>logement décent</a:t>
            </a:r>
            <a:r>
              <a:rPr lang="en-US" sz="3600">
                <a:solidFill>
                  <a:srgbClr val="323132"/>
                </a:solidFill>
                <a:latin typeface="Aileron Regular"/>
              </a:rPr>
              <a:t> pour un </a:t>
            </a:r>
            <a:r>
              <a:rPr lang="en-US" sz="3600">
                <a:solidFill>
                  <a:srgbClr val="E3315B"/>
                </a:solidFill>
                <a:latin typeface="Aileron Regular Bold"/>
              </a:rPr>
              <a:t>prix acceptable</a:t>
            </a:r>
            <a:r>
              <a:rPr lang="en-US" sz="3600">
                <a:solidFill>
                  <a:srgbClr val="323132"/>
                </a:solidFill>
                <a:latin typeface="Aileron Regular"/>
              </a:rPr>
              <a:t> à cause de leur origine, leur situation sociale ou leur santé.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43472" y="5067300"/>
            <a:ext cx="17006989" cy="1889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292F33"/>
                </a:solidFill>
                <a:latin typeface="Aileron Regular"/>
              </a:rPr>
              <a:t>Face au manque de logements publics, le projet « Devenir propriétaire solidaire » ouvre une piste de solution en se tournant vers le </a:t>
            </a:r>
            <a:r>
              <a:rPr lang="en-US" sz="3600">
                <a:solidFill>
                  <a:srgbClr val="E3315B"/>
                </a:solidFill>
                <a:latin typeface="Aileron Regular Bold"/>
              </a:rPr>
              <a:t>parc privé</a:t>
            </a:r>
            <a:r>
              <a:rPr lang="en-US" sz="3600">
                <a:solidFill>
                  <a:srgbClr val="292F33"/>
                </a:solidFill>
                <a:latin typeface="Aileron Regular"/>
              </a:rPr>
              <a:t> afin d'améliorer l'accès au logement des publics précarisés.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0" y="6515100"/>
            <a:ext cx="3972479" cy="3400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06666" y="4767431"/>
            <a:ext cx="4025989" cy="1032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2400" spc="120">
                <a:solidFill>
                  <a:srgbClr val="323132"/>
                </a:solidFill>
                <a:latin typeface="Aileron Regular"/>
              </a:rPr>
              <a:t>84 % du parc locatif est privé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2894328" y="4767431"/>
            <a:ext cx="4025989" cy="1032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2400" spc="120">
                <a:solidFill>
                  <a:srgbClr val="323132"/>
                </a:solidFill>
                <a:latin typeface="Aileron Regular"/>
              </a:rPr>
              <a:t>Discrimination en logement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131006" y="4767431"/>
            <a:ext cx="4025989" cy="1032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2400" spc="120">
                <a:solidFill>
                  <a:srgbClr val="4D4A46"/>
                </a:solidFill>
                <a:latin typeface="Aileron Regular"/>
              </a:rPr>
              <a:t>Augmentation du coût du loyer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131006" y="8942070"/>
            <a:ext cx="4025989" cy="1013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2400" spc="120" dirty="0">
                <a:solidFill>
                  <a:srgbClr val="323132"/>
                </a:solidFill>
                <a:latin typeface="Aileron Regular"/>
              </a:rPr>
              <a:t>Saturation du </a:t>
            </a:r>
            <a:r>
              <a:rPr lang="en-US" sz="2400" spc="120" dirty="0" err="1" smtClean="0">
                <a:solidFill>
                  <a:srgbClr val="323132"/>
                </a:solidFill>
                <a:latin typeface="Aileron Regular"/>
              </a:rPr>
              <a:t>réseau</a:t>
            </a:r>
            <a:r>
              <a:rPr lang="en-US" sz="2400" spc="120" dirty="0" smtClean="0">
                <a:solidFill>
                  <a:srgbClr val="323132"/>
                </a:solidFill>
                <a:latin typeface="Aileron Regular"/>
              </a:rPr>
              <a:t> public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95592" y="8860842"/>
            <a:ext cx="6048137" cy="1027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2400" spc="120">
                <a:solidFill>
                  <a:srgbClr val="323132"/>
                </a:solidFill>
                <a:latin typeface="Aileron Regular"/>
              </a:rPr>
              <a:t>7% des logements locatifs ont un niveau de salubrité insuffisant en Wallonie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738737" y="8868914"/>
            <a:ext cx="6549263" cy="1019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2400" spc="120">
                <a:solidFill>
                  <a:srgbClr val="323132"/>
                </a:solidFill>
                <a:latin typeface="Aileron Regular"/>
              </a:rPr>
              <a:t>Manque de moyens pour l'accompagnement social en logement</a:t>
            </a:r>
            <a:r>
              <a:rPr lang="en-US" sz="2400" spc="120">
                <a:solidFill>
                  <a:srgbClr val="4D4A46"/>
                </a:solidFill>
                <a:latin typeface="Aileron Regular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89215" y="708761"/>
            <a:ext cx="16670085" cy="1017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3"/>
              </a:lnSpc>
            </a:pPr>
            <a:r>
              <a:rPr lang="en-US" sz="6506" spc="390">
                <a:solidFill>
                  <a:srgbClr val="4D4A46"/>
                </a:solidFill>
                <a:latin typeface="Aileron Heavy Bold"/>
              </a:rPr>
              <a:t>CONSTATS À L'ORIGINE DU PROJET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49760" y="6160584"/>
            <a:ext cx="2539802" cy="253980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477595" y="2011943"/>
            <a:ext cx="2484132" cy="248413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637352" y="1028700"/>
            <a:ext cx="4995339" cy="499533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285630" y="4002406"/>
            <a:ext cx="676097" cy="89837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3881947" y="2500995"/>
            <a:ext cx="2050750" cy="205075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05290" y="6410841"/>
            <a:ext cx="2677421" cy="228954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3615351" y="6160584"/>
            <a:ext cx="2796036" cy="279603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43472" y="601187"/>
            <a:ext cx="13782764" cy="1262034"/>
          </a:xfrm>
          <a:prstGeom prst="rect">
            <a:avLst/>
          </a:prstGeom>
          <a:solidFill>
            <a:srgbClr val="4D4A46"/>
          </a:solidFill>
        </p:spPr>
      </p:sp>
      <p:sp>
        <p:nvSpPr>
          <p:cNvPr id="3" name="TextBox 3"/>
          <p:cNvSpPr txBox="1"/>
          <p:nvPr/>
        </p:nvSpPr>
        <p:spPr>
          <a:xfrm>
            <a:off x="1028700" y="1000191"/>
            <a:ext cx="11851123" cy="549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32"/>
              </a:lnSpc>
            </a:pPr>
            <a:r>
              <a:rPr lang="en-US" sz="4200">
                <a:solidFill>
                  <a:srgbClr val="FFFDFD"/>
                </a:solidFill>
                <a:latin typeface="Aileron Heavy Bold"/>
              </a:rPr>
              <a:t>PARTENARIATS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43472" y="2226705"/>
            <a:ext cx="14853198" cy="1254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323132"/>
                </a:solidFill>
                <a:latin typeface="Aileron Regular"/>
              </a:rPr>
              <a:t>Un projet à l’initiative du Plan de Cohésion sociale de la Ville de Liège, </a:t>
            </a:r>
          </a:p>
          <a:p>
            <a:pPr algn="just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323132"/>
                </a:solidFill>
                <a:latin typeface="Aileron Regular"/>
              </a:rPr>
              <a:t>en partenariat avec de nombreux partenaires </a:t>
            </a:r>
            <a:r>
              <a:rPr lang="en-US" sz="3600">
                <a:solidFill>
                  <a:srgbClr val="E3315B"/>
                </a:solidFill>
                <a:latin typeface="Aileron Regular Bold"/>
              </a:rPr>
              <a:t>publics et privés.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43472" y="7379614"/>
            <a:ext cx="6452491" cy="618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dirty="0">
                <a:solidFill>
                  <a:srgbClr val="323132"/>
                </a:solidFill>
                <a:latin typeface="Aileron Regular"/>
              </a:rPr>
              <a:t>Travail </a:t>
            </a:r>
            <a:r>
              <a:rPr lang="en-US" sz="3600" dirty="0" err="1">
                <a:solidFill>
                  <a:srgbClr val="323132"/>
                </a:solidFill>
                <a:latin typeface="Aileron Regular"/>
              </a:rPr>
              <a:t>en</a:t>
            </a:r>
            <a:r>
              <a:rPr lang="en-US" sz="3600" dirty="0">
                <a:solidFill>
                  <a:srgbClr val="323132"/>
                </a:solidFill>
                <a:latin typeface="Aileron Regular"/>
              </a:rPr>
              <a:t> </a:t>
            </a:r>
            <a:r>
              <a:rPr lang="en-US" sz="3600" dirty="0" err="1">
                <a:solidFill>
                  <a:srgbClr val="323132"/>
                </a:solidFill>
                <a:latin typeface="Aileron Regular"/>
              </a:rPr>
              <a:t>réseau</a:t>
            </a:r>
            <a:r>
              <a:rPr lang="en-US" sz="3600" dirty="0">
                <a:solidFill>
                  <a:srgbClr val="323132"/>
                </a:solidFill>
                <a:latin typeface="Aileron Regular"/>
              </a:rPr>
              <a:t> </a:t>
            </a:r>
            <a:r>
              <a:rPr lang="en-US" sz="3600" dirty="0" err="1">
                <a:solidFill>
                  <a:srgbClr val="E3315B"/>
                </a:solidFill>
                <a:latin typeface="Aileron Regular Bold"/>
              </a:rPr>
              <a:t>intersectoriel</a:t>
            </a:r>
            <a:endParaRPr lang="en-US" sz="3600" dirty="0">
              <a:solidFill>
                <a:srgbClr val="E3315B"/>
              </a:solidFill>
              <a:latin typeface="Aileron Regular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468107" y="7371993"/>
            <a:ext cx="7507616" cy="1251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3600" dirty="0">
                <a:solidFill>
                  <a:srgbClr val="E3315B"/>
                </a:solidFill>
                <a:latin typeface="Aileron Regular Bold"/>
              </a:rPr>
              <a:t>Public large</a:t>
            </a:r>
            <a:r>
              <a:rPr lang="en-US" sz="3600" dirty="0">
                <a:solidFill>
                  <a:srgbClr val="323132"/>
                </a:solidFill>
                <a:latin typeface="Aileron Regular"/>
              </a:rPr>
              <a:t> : </a:t>
            </a:r>
            <a:r>
              <a:rPr lang="en-US" sz="3600" dirty="0" err="1">
                <a:solidFill>
                  <a:srgbClr val="323132"/>
                </a:solidFill>
                <a:latin typeface="Aileron Regular"/>
              </a:rPr>
              <a:t>multiplicité</a:t>
            </a:r>
            <a:r>
              <a:rPr lang="en-US" sz="3600" dirty="0">
                <a:solidFill>
                  <a:srgbClr val="323132"/>
                </a:solidFill>
                <a:latin typeface="Aileron Regular"/>
              </a:rPr>
              <a:t> des </a:t>
            </a:r>
            <a:r>
              <a:rPr lang="en-US" sz="3600" dirty="0" err="1">
                <a:solidFill>
                  <a:srgbClr val="323132"/>
                </a:solidFill>
                <a:latin typeface="Aileron Regular"/>
              </a:rPr>
              <a:t>problématiques</a:t>
            </a:r>
            <a:r>
              <a:rPr lang="en-US" sz="3600" dirty="0">
                <a:solidFill>
                  <a:srgbClr val="323132"/>
                </a:solidFill>
                <a:latin typeface="Aileron Regular"/>
              </a:rPr>
              <a:t> de </a:t>
            </a:r>
            <a:r>
              <a:rPr lang="en-US" sz="3600" dirty="0" err="1">
                <a:solidFill>
                  <a:srgbClr val="323132"/>
                </a:solidFill>
                <a:latin typeface="Aileron Regular"/>
              </a:rPr>
              <a:t>logement</a:t>
            </a:r>
            <a:endParaRPr lang="en-US" sz="3600" dirty="0">
              <a:solidFill>
                <a:srgbClr val="323132"/>
              </a:solidFill>
              <a:latin typeface="Aileron Regular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38200" y="8364447"/>
            <a:ext cx="7305886" cy="1251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E3315B"/>
                </a:solidFill>
                <a:latin typeface="Aileron Regular Bold"/>
              </a:rPr>
              <a:t>Accompagnement</a:t>
            </a:r>
            <a:r>
              <a:rPr lang="en-US" sz="3600" dirty="0">
                <a:solidFill>
                  <a:srgbClr val="E3315B"/>
                </a:solidFill>
                <a:latin typeface="Aileron Regular Bold"/>
              </a:rPr>
              <a:t> social </a:t>
            </a:r>
            <a:r>
              <a:rPr lang="en-US" sz="3600" dirty="0" err="1">
                <a:solidFill>
                  <a:srgbClr val="323132"/>
                </a:solidFill>
                <a:latin typeface="Aileron Regular"/>
              </a:rPr>
              <a:t>en</a:t>
            </a:r>
            <a:r>
              <a:rPr lang="en-US" sz="3600" dirty="0">
                <a:solidFill>
                  <a:srgbClr val="323132"/>
                </a:solidFill>
                <a:latin typeface="Aileron Regular"/>
              </a:rPr>
              <a:t> </a:t>
            </a:r>
            <a:r>
              <a:rPr lang="en-US" sz="3600" dirty="0" err="1">
                <a:solidFill>
                  <a:srgbClr val="323132"/>
                </a:solidFill>
                <a:latin typeface="Aileron Regular"/>
              </a:rPr>
              <a:t>logement</a:t>
            </a:r>
            <a:r>
              <a:rPr lang="en-US" sz="3600" dirty="0">
                <a:solidFill>
                  <a:srgbClr val="323132"/>
                </a:solidFill>
                <a:latin typeface="Aileron Regular"/>
              </a:rPr>
              <a:t> 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774" y="3356750"/>
            <a:ext cx="12422623" cy="364854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43472" y="601187"/>
            <a:ext cx="13782764" cy="1262034"/>
          </a:xfrm>
          <a:prstGeom prst="rect">
            <a:avLst/>
          </a:prstGeom>
          <a:solidFill>
            <a:srgbClr val="4D4A46"/>
          </a:solidFill>
        </p:spPr>
      </p:sp>
      <p:sp>
        <p:nvSpPr>
          <p:cNvPr id="3" name="TextBox 3"/>
          <p:cNvSpPr txBox="1"/>
          <p:nvPr/>
        </p:nvSpPr>
        <p:spPr>
          <a:xfrm>
            <a:off x="1028700" y="1000191"/>
            <a:ext cx="11851123" cy="549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32"/>
              </a:lnSpc>
            </a:pPr>
            <a:r>
              <a:rPr lang="en-US" sz="4200">
                <a:solidFill>
                  <a:srgbClr val="FFFDFD"/>
                </a:solidFill>
                <a:latin typeface="Aileron Heavy Bold"/>
              </a:rPr>
              <a:t>NOS OBJECTIFS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974674" y="2511639"/>
            <a:ext cx="14853198" cy="1254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323132"/>
                </a:solidFill>
                <a:latin typeface="Aileron Regular"/>
              </a:rPr>
              <a:t>Objectif principal : capter des propriétaires solidaires afin d'améliorer </a:t>
            </a:r>
            <a:r>
              <a:rPr lang="en-US" sz="3600">
                <a:solidFill>
                  <a:srgbClr val="E3315B"/>
                </a:solidFill>
                <a:latin typeface="Aileron Regular Bold"/>
              </a:rPr>
              <a:t>l'accès au logement de publics précarisés</a:t>
            </a:r>
            <a:r>
              <a:rPr lang="en-US" sz="3600">
                <a:solidFill>
                  <a:srgbClr val="323132"/>
                </a:solidFill>
                <a:latin typeface="Aileron Regular"/>
              </a:rPr>
              <a:t>. 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2806" y="2231348"/>
            <a:ext cx="1772906" cy="177290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10004" y="3528545"/>
            <a:ext cx="475708" cy="47570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974674" y="4795520"/>
            <a:ext cx="14853198" cy="619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323132"/>
                </a:solidFill>
                <a:latin typeface="Aileron Regular"/>
              </a:rPr>
              <a:t>Favoriser le respect des critères de </a:t>
            </a:r>
            <a:r>
              <a:rPr lang="en-US" sz="3600">
                <a:solidFill>
                  <a:srgbClr val="E3315B"/>
                </a:solidFill>
                <a:latin typeface="Aileron Regular Bold"/>
              </a:rPr>
              <a:t>salubrité</a:t>
            </a:r>
            <a:r>
              <a:rPr lang="en-US" sz="3600">
                <a:solidFill>
                  <a:srgbClr val="323132"/>
                </a:solidFill>
                <a:latin typeface="Aileron Regular"/>
              </a:rPr>
              <a:t> par les propriétaires.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974674" y="6457757"/>
            <a:ext cx="14853198" cy="619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323132"/>
                </a:solidFill>
                <a:latin typeface="Aileron Regular"/>
              </a:rPr>
              <a:t>Lutter </a:t>
            </a:r>
            <a:r>
              <a:rPr lang="en-US" sz="3600">
                <a:solidFill>
                  <a:srgbClr val="E3315B"/>
                </a:solidFill>
                <a:latin typeface="Aileron Regular Bold"/>
              </a:rPr>
              <a:t>contre la discrimination</a:t>
            </a:r>
            <a:r>
              <a:rPr lang="en-US" sz="3600">
                <a:solidFill>
                  <a:srgbClr val="323132"/>
                </a:solidFill>
                <a:latin typeface="Aileron Regular"/>
              </a:rPr>
              <a:t> au logement.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974674" y="8003540"/>
            <a:ext cx="14853198" cy="1254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323132"/>
                </a:solidFill>
                <a:latin typeface="Aileron Regular"/>
              </a:rPr>
              <a:t>Favoriser la </a:t>
            </a:r>
            <a:r>
              <a:rPr lang="en-US" sz="3600">
                <a:solidFill>
                  <a:srgbClr val="E3315B"/>
                </a:solidFill>
                <a:latin typeface="Aileron Regular Bold"/>
              </a:rPr>
              <a:t>non-concurrence entre associations</a:t>
            </a:r>
            <a:r>
              <a:rPr lang="en-US" sz="3600">
                <a:solidFill>
                  <a:srgbClr val="323132"/>
                </a:solidFill>
                <a:latin typeface="Aileron Regular"/>
              </a:rPr>
              <a:t> et leurs publics en termes de recherche logement.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65942" y="8031842"/>
            <a:ext cx="1619770" cy="122645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68541" y="6173628"/>
            <a:ext cx="1311924" cy="126421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68541" y="4515935"/>
            <a:ext cx="1261437" cy="12551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522465"/>
            <a:ext cx="5226989" cy="5226989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4D4A46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271961" y="3598538"/>
            <a:ext cx="4740466" cy="3046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3"/>
              </a:lnSpc>
            </a:pPr>
            <a:r>
              <a:rPr lang="en-US" sz="6506" spc="390">
                <a:solidFill>
                  <a:srgbClr val="FFFFFF"/>
                </a:solidFill>
                <a:latin typeface="Aileron Heavy Bold"/>
              </a:rPr>
              <a:t>NOTRE</a:t>
            </a:r>
          </a:p>
          <a:p>
            <a:pPr>
              <a:lnSpc>
                <a:spcPts val="8003"/>
              </a:lnSpc>
            </a:pPr>
            <a:r>
              <a:rPr lang="en-US" sz="6506" spc="390">
                <a:solidFill>
                  <a:srgbClr val="FFFFFF"/>
                </a:solidFill>
                <a:latin typeface="Aileron Heavy Bold"/>
              </a:rPr>
              <a:t>PLAN </a:t>
            </a:r>
          </a:p>
          <a:p>
            <a:pPr>
              <a:lnSpc>
                <a:spcPts val="8003"/>
              </a:lnSpc>
            </a:pPr>
            <a:r>
              <a:rPr lang="en-US" sz="6506" spc="390">
                <a:solidFill>
                  <a:srgbClr val="FFFFFF"/>
                </a:solidFill>
                <a:latin typeface="Aileron Heavy Bold"/>
              </a:rPr>
              <a:t>D'ACTION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532368" y="1156930"/>
            <a:ext cx="1418691" cy="1017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003"/>
              </a:lnSpc>
            </a:pPr>
            <a:r>
              <a:rPr lang="en-US" sz="6506" spc="390">
                <a:solidFill>
                  <a:srgbClr val="4D4A46"/>
                </a:solidFill>
                <a:latin typeface="Aileron Heavy Bold"/>
              </a:rPr>
              <a:t>1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532368" y="3318624"/>
            <a:ext cx="1418691" cy="1017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003"/>
              </a:lnSpc>
            </a:pPr>
            <a:r>
              <a:rPr lang="en-US" sz="6506" spc="390">
                <a:solidFill>
                  <a:srgbClr val="4D4A46"/>
                </a:solidFill>
                <a:latin typeface="Aileron Heavy Bold"/>
              </a:rPr>
              <a:t>2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532368" y="5626860"/>
            <a:ext cx="1418691" cy="1017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003"/>
              </a:lnSpc>
            </a:pPr>
            <a:r>
              <a:rPr lang="en-US" sz="6506" spc="390">
                <a:solidFill>
                  <a:srgbClr val="4D4A46"/>
                </a:solidFill>
                <a:latin typeface="Aileron Heavy Bold"/>
              </a:rPr>
              <a:t>3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275875" y="3337674"/>
            <a:ext cx="5595058" cy="155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79"/>
              </a:lnSpc>
            </a:pPr>
            <a:r>
              <a:rPr lang="en-US" sz="3400" spc="102">
                <a:solidFill>
                  <a:srgbClr val="4D4A46"/>
                </a:solidFill>
                <a:latin typeface="Aileron Heavy"/>
              </a:rPr>
              <a:t>Le captage de propriétaires et l'attribution de logement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275875" y="5738987"/>
            <a:ext cx="5595058" cy="155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79"/>
              </a:lnSpc>
            </a:pPr>
            <a:r>
              <a:rPr lang="en-US" sz="3400" spc="102">
                <a:solidFill>
                  <a:srgbClr val="4D4A46"/>
                </a:solidFill>
                <a:latin typeface="Aileron Heavy"/>
              </a:rPr>
              <a:t>L'accompagnement des des locataires et des propriétaires 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275875" y="8110448"/>
            <a:ext cx="5595058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79"/>
              </a:lnSpc>
            </a:pPr>
            <a:r>
              <a:rPr lang="en-US" sz="3400" spc="102">
                <a:solidFill>
                  <a:srgbClr val="4D4A46"/>
                </a:solidFill>
                <a:latin typeface="Aileron Heavy"/>
              </a:rPr>
              <a:t>La communication et la sensibilisation </a:t>
            </a:r>
          </a:p>
        </p:txBody>
      </p:sp>
      <p:sp>
        <p:nvSpPr>
          <p:cNvPr id="11" name="AutoShape 11"/>
          <p:cNvSpPr/>
          <p:nvPr/>
        </p:nvSpPr>
        <p:spPr>
          <a:xfrm rot="-5400000">
            <a:off x="5036132" y="5096893"/>
            <a:ext cx="7963168" cy="140392"/>
          </a:xfrm>
          <a:prstGeom prst="rect">
            <a:avLst/>
          </a:prstGeom>
          <a:solidFill>
            <a:srgbClr val="E3315B"/>
          </a:solidFill>
        </p:spPr>
      </p:sp>
      <p:sp>
        <p:nvSpPr>
          <p:cNvPr id="12" name="TextBox 12"/>
          <p:cNvSpPr txBox="1"/>
          <p:nvPr/>
        </p:nvSpPr>
        <p:spPr>
          <a:xfrm>
            <a:off x="11275875" y="1175980"/>
            <a:ext cx="5595058" cy="155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79"/>
              </a:lnSpc>
            </a:pPr>
            <a:r>
              <a:rPr lang="en-US" sz="3400" spc="102">
                <a:solidFill>
                  <a:srgbClr val="4D4A46"/>
                </a:solidFill>
                <a:latin typeface="Aileron Heavy"/>
              </a:rPr>
              <a:t>La transversalité et la</a:t>
            </a:r>
          </a:p>
          <a:p>
            <a:pPr>
              <a:lnSpc>
                <a:spcPts val="4079"/>
              </a:lnSpc>
            </a:pPr>
            <a:r>
              <a:rPr lang="en-US" sz="3400" spc="102">
                <a:solidFill>
                  <a:srgbClr val="4D4A46"/>
                </a:solidFill>
                <a:latin typeface="Aileron Heavy"/>
              </a:rPr>
              <a:t>collaboration des services partenaires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532368" y="8091398"/>
            <a:ext cx="1418691" cy="1017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003"/>
              </a:lnSpc>
            </a:pPr>
            <a:r>
              <a:rPr lang="en-US" sz="6506" spc="390">
                <a:solidFill>
                  <a:srgbClr val="4D4A46"/>
                </a:solidFill>
                <a:latin typeface="Aileron Heavy Bold"/>
              </a:rPr>
              <a:t>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20438" y="549405"/>
            <a:ext cx="7134299" cy="341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5600" spc="168">
                <a:solidFill>
                  <a:srgbClr val="4D4A46"/>
                </a:solidFill>
                <a:latin typeface="Aileron Heavy"/>
              </a:rPr>
              <a:t>La transversalité et la collaboration des services partenaires </a:t>
            </a:r>
          </a:p>
        </p:txBody>
      </p:sp>
      <p:sp>
        <p:nvSpPr>
          <p:cNvPr id="3" name="AutoShape 3"/>
          <p:cNvSpPr/>
          <p:nvPr/>
        </p:nvSpPr>
        <p:spPr>
          <a:xfrm>
            <a:off x="709345" y="4441621"/>
            <a:ext cx="7593690" cy="76075"/>
          </a:xfrm>
          <a:prstGeom prst="rect">
            <a:avLst/>
          </a:prstGeom>
          <a:solidFill>
            <a:srgbClr val="E3315B"/>
          </a:solidFill>
        </p:spPr>
      </p:sp>
      <p:sp>
        <p:nvSpPr>
          <p:cNvPr id="4" name="TextBox 4"/>
          <p:cNvSpPr txBox="1"/>
          <p:nvPr/>
        </p:nvSpPr>
        <p:spPr>
          <a:xfrm>
            <a:off x="0" y="505440"/>
            <a:ext cx="1418691" cy="1017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003"/>
              </a:lnSpc>
            </a:pPr>
            <a:r>
              <a:rPr lang="en-US" sz="6506" spc="390">
                <a:solidFill>
                  <a:srgbClr val="4D4A46"/>
                </a:solidFill>
                <a:latin typeface="Aileron Heavy Bold"/>
              </a:rPr>
              <a:t>1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936533" y="5358205"/>
            <a:ext cx="7139770" cy="1928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12"/>
              </a:lnSpc>
            </a:pPr>
            <a:r>
              <a:rPr lang="en-US" sz="3600" spc="179">
                <a:solidFill>
                  <a:srgbClr val="4D4A46"/>
                </a:solidFill>
                <a:latin typeface="Aileron Regular"/>
              </a:rPr>
              <a:t>Un travail de </a:t>
            </a:r>
            <a:r>
              <a:rPr lang="en-US" sz="3600" spc="179">
                <a:solidFill>
                  <a:srgbClr val="DD2E44"/>
                </a:solidFill>
                <a:latin typeface="Aileron Regular Bold"/>
              </a:rPr>
              <a:t>coordination</a:t>
            </a:r>
            <a:r>
              <a:rPr lang="en-US" sz="3600" spc="179">
                <a:solidFill>
                  <a:srgbClr val="DD2E44"/>
                </a:solidFill>
                <a:latin typeface="Aileron Regular"/>
              </a:rPr>
              <a:t> </a:t>
            </a:r>
            <a:r>
              <a:rPr lang="en-US" sz="3600" spc="179">
                <a:solidFill>
                  <a:srgbClr val="4D4A46"/>
                </a:solidFill>
                <a:latin typeface="Aileron Regular"/>
              </a:rPr>
              <a:t>nécessaire pour la solidité du partenariat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936533" y="2060706"/>
            <a:ext cx="7139770" cy="2348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00"/>
              </a:lnSpc>
            </a:pPr>
            <a:r>
              <a:rPr lang="en-US" sz="3600" spc="179">
                <a:solidFill>
                  <a:srgbClr val="E3315B"/>
                </a:solidFill>
                <a:latin typeface="Aileron Regular Bold"/>
              </a:rPr>
              <a:t>Transversalité </a:t>
            </a:r>
            <a:r>
              <a:rPr lang="en-US" sz="3600" spc="179">
                <a:solidFill>
                  <a:srgbClr val="292F33"/>
                </a:solidFill>
                <a:latin typeface="Aileron Regular"/>
              </a:rPr>
              <a:t>des compétences des services partenaires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936533" y="7977759"/>
            <a:ext cx="6548178" cy="1280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12"/>
              </a:lnSpc>
            </a:pPr>
            <a:r>
              <a:rPr lang="en-US" sz="3600" spc="179">
                <a:solidFill>
                  <a:srgbClr val="4D4A46"/>
                </a:solidFill>
                <a:latin typeface="Aileron Regular"/>
              </a:rPr>
              <a:t>Cycle de </a:t>
            </a:r>
            <a:r>
              <a:rPr lang="en-US" sz="3600" spc="179">
                <a:solidFill>
                  <a:srgbClr val="DD2E44"/>
                </a:solidFill>
                <a:latin typeface="Aileron Regular Bold"/>
              </a:rPr>
              <a:t>formation</a:t>
            </a:r>
            <a:r>
              <a:rPr lang="en-US" sz="3600" spc="179">
                <a:solidFill>
                  <a:srgbClr val="4D4A46"/>
                </a:solidFill>
                <a:latin typeface="Aileron Regular"/>
              </a:rPr>
              <a:t> pour les travailleurs sociaux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09345" y="4673421"/>
            <a:ext cx="7698496" cy="1691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44"/>
              </a:lnSpc>
            </a:pPr>
            <a:r>
              <a:rPr lang="en-US" sz="3200" spc="160">
                <a:solidFill>
                  <a:srgbClr val="4D4A46"/>
                </a:solidFill>
                <a:latin typeface="Aileron Regular Bold"/>
              </a:rPr>
              <a:t>RENFORCER LA COHÉSION DU SECTEUR POUR ÉVITER LA CONCURRENCE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20438" y="549405"/>
            <a:ext cx="7134299" cy="341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5600" spc="168">
                <a:solidFill>
                  <a:srgbClr val="4D4A46"/>
                </a:solidFill>
                <a:latin typeface="Aileron Heavy"/>
              </a:rPr>
              <a:t>Le captage de propriétaires et l'attribution de logement </a:t>
            </a:r>
          </a:p>
        </p:txBody>
      </p:sp>
      <p:sp>
        <p:nvSpPr>
          <p:cNvPr id="3" name="AutoShape 3"/>
          <p:cNvSpPr/>
          <p:nvPr/>
        </p:nvSpPr>
        <p:spPr>
          <a:xfrm>
            <a:off x="709345" y="4441621"/>
            <a:ext cx="7593690" cy="76075"/>
          </a:xfrm>
          <a:prstGeom prst="rect">
            <a:avLst/>
          </a:prstGeom>
          <a:solidFill>
            <a:srgbClr val="E3315B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506418" y="2373404"/>
            <a:ext cx="708869" cy="44850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0" y="505440"/>
            <a:ext cx="1418691" cy="1017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003"/>
              </a:lnSpc>
            </a:pPr>
            <a:r>
              <a:rPr lang="en-US" sz="6506" spc="390">
                <a:solidFill>
                  <a:srgbClr val="4D4A46"/>
                </a:solidFill>
                <a:latin typeface="Aileron Heavy Bold"/>
              </a:rPr>
              <a:t>2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936533" y="942975"/>
            <a:ext cx="7139770" cy="3223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12"/>
              </a:lnSpc>
            </a:pPr>
            <a:r>
              <a:rPr lang="en-US" sz="3600" spc="179">
                <a:solidFill>
                  <a:srgbClr val="4D4A46"/>
                </a:solidFill>
                <a:latin typeface="Aileron Regular"/>
              </a:rPr>
              <a:t>Recherche de </a:t>
            </a:r>
            <a:r>
              <a:rPr lang="en-US" sz="3600" spc="179">
                <a:solidFill>
                  <a:srgbClr val="545454"/>
                </a:solidFill>
                <a:latin typeface="Aileron Regular"/>
              </a:rPr>
              <a:t>propriétaires</a:t>
            </a:r>
            <a:r>
              <a:rPr lang="en-US" sz="3600" spc="179">
                <a:solidFill>
                  <a:srgbClr val="E3315B"/>
                </a:solidFill>
                <a:latin typeface="Aileron Regular Bold"/>
              </a:rPr>
              <a:t> </a:t>
            </a:r>
            <a:r>
              <a:rPr lang="en-US" sz="3600" spc="179">
                <a:solidFill>
                  <a:srgbClr val="4D4A46"/>
                </a:solidFill>
                <a:latin typeface="Aileron Regular"/>
              </a:rPr>
              <a:t>à travers différents canaux de communication</a:t>
            </a:r>
          </a:p>
          <a:p>
            <a:pPr>
              <a:lnSpc>
                <a:spcPts val="5112"/>
              </a:lnSpc>
            </a:pPr>
            <a:r>
              <a:rPr lang="en-US" sz="3600" spc="179">
                <a:solidFill>
                  <a:srgbClr val="DD2E44"/>
                </a:solidFill>
                <a:latin typeface="Aileron Regular Bold"/>
              </a:rPr>
              <a:t>Communauté de propriétaires solidaires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936533" y="6792724"/>
            <a:ext cx="5595058" cy="748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00"/>
              </a:lnSpc>
            </a:pPr>
            <a:r>
              <a:rPr lang="en-US" sz="3600" spc="179">
                <a:solidFill>
                  <a:srgbClr val="E3315B"/>
                </a:solidFill>
                <a:latin typeface="Aileron Regular Bold"/>
              </a:rPr>
              <a:t>Salubrité</a:t>
            </a:r>
            <a:r>
              <a:rPr lang="en-US" sz="3600" spc="179">
                <a:solidFill>
                  <a:srgbClr val="4D4A46"/>
                </a:solidFill>
                <a:latin typeface="Aileron Regular"/>
              </a:rPr>
              <a:t> vérifiée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936533" y="4860578"/>
            <a:ext cx="6548178" cy="1280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12"/>
              </a:lnSpc>
            </a:pPr>
            <a:r>
              <a:rPr lang="en-US" sz="3600" spc="179">
                <a:solidFill>
                  <a:srgbClr val="4D4A46"/>
                </a:solidFill>
                <a:latin typeface="Aileron Regular"/>
              </a:rPr>
              <a:t>Attribution </a:t>
            </a:r>
            <a:r>
              <a:rPr lang="en-US" sz="3600" spc="179">
                <a:solidFill>
                  <a:srgbClr val="E3315B"/>
                </a:solidFill>
                <a:latin typeface="Aileron Regular Bold"/>
              </a:rPr>
              <a:t>neutre</a:t>
            </a:r>
            <a:r>
              <a:rPr lang="en-US" sz="3600" spc="179">
                <a:solidFill>
                  <a:srgbClr val="4D4A46"/>
                </a:solidFill>
                <a:latin typeface="Aileron Regular"/>
              </a:rPr>
              <a:t> et équitable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936533" y="8273555"/>
            <a:ext cx="7595544" cy="1280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12"/>
              </a:lnSpc>
            </a:pPr>
            <a:r>
              <a:rPr lang="en-US" sz="3600" spc="179" dirty="0">
                <a:solidFill>
                  <a:srgbClr val="4D4A46"/>
                </a:solidFill>
                <a:latin typeface="Aileron Regular"/>
              </a:rPr>
              <a:t>Les TS </a:t>
            </a:r>
            <a:r>
              <a:rPr lang="en-US" sz="3600" spc="179" dirty="0" err="1">
                <a:solidFill>
                  <a:srgbClr val="4D4A46"/>
                </a:solidFill>
                <a:latin typeface="Aileron Regular"/>
              </a:rPr>
              <a:t>ont</a:t>
            </a:r>
            <a:r>
              <a:rPr lang="en-US" sz="3600" spc="179" dirty="0">
                <a:solidFill>
                  <a:srgbClr val="4D4A46"/>
                </a:solidFill>
                <a:latin typeface="Aileron Regular"/>
              </a:rPr>
              <a:t> plus de temps à </a:t>
            </a:r>
            <a:r>
              <a:rPr lang="en-US" sz="3600" spc="179" dirty="0" err="1">
                <a:solidFill>
                  <a:srgbClr val="4D4A46"/>
                </a:solidFill>
                <a:latin typeface="Aileron Regular"/>
              </a:rPr>
              <a:t>consacrer</a:t>
            </a:r>
            <a:r>
              <a:rPr lang="en-US" sz="3600" spc="179" dirty="0">
                <a:solidFill>
                  <a:srgbClr val="4D4A46"/>
                </a:solidFill>
                <a:latin typeface="Aileron Regular"/>
              </a:rPr>
              <a:t> à </a:t>
            </a:r>
            <a:r>
              <a:rPr lang="en-US" sz="3600" spc="179" dirty="0" err="1">
                <a:solidFill>
                  <a:srgbClr val="DD2E44"/>
                </a:solidFill>
                <a:latin typeface="Aileron Regular Bold"/>
              </a:rPr>
              <a:t>l'accompagnement</a:t>
            </a:r>
            <a:r>
              <a:rPr lang="en-US" sz="3600" spc="179" dirty="0">
                <a:solidFill>
                  <a:srgbClr val="DD2E44"/>
                </a:solidFill>
                <a:latin typeface="Aileron Regular Bold"/>
              </a:rPr>
              <a:t>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09345" y="4673421"/>
            <a:ext cx="7698496" cy="1120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44"/>
              </a:lnSpc>
            </a:pPr>
            <a:r>
              <a:rPr lang="en-US" sz="3200" spc="160">
                <a:solidFill>
                  <a:srgbClr val="4D4A46"/>
                </a:solidFill>
                <a:latin typeface="Aileron Regular Bold"/>
              </a:rPr>
              <a:t>UNE RECHERCHE DE LOGEMENT PROACTIVE ET COMMUNE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21840" y="636945"/>
            <a:ext cx="8006754" cy="4296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5600" spc="168" dirty="0" err="1">
                <a:solidFill>
                  <a:srgbClr val="4D4A46"/>
                </a:solidFill>
                <a:latin typeface="Aileron Heavy"/>
              </a:rPr>
              <a:t>L'accompagnement</a:t>
            </a:r>
            <a:r>
              <a:rPr lang="en-US" sz="5600" spc="168" dirty="0">
                <a:solidFill>
                  <a:srgbClr val="4D4A46"/>
                </a:solidFill>
                <a:latin typeface="Aileron Heavy"/>
              </a:rPr>
              <a:t> des </a:t>
            </a:r>
            <a:r>
              <a:rPr lang="en-US" sz="5600" spc="168" dirty="0" err="1">
                <a:solidFill>
                  <a:srgbClr val="4D4A46"/>
                </a:solidFill>
                <a:latin typeface="Aileron Heavy"/>
              </a:rPr>
              <a:t>propriétaires</a:t>
            </a:r>
            <a:r>
              <a:rPr lang="en-US" sz="5600" spc="168" dirty="0">
                <a:solidFill>
                  <a:srgbClr val="4D4A46"/>
                </a:solidFill>
                <a:latin typeface="Aileron Heavy"/>
              </a:rPr>
              <a:t> et des </a:t>
            </a:r>
            <a:r>
              <a:rPr lang="en-US" sz="5600" spc="168" dirty="0" err="1" smtClean="0">
                <a:solidFill>
                  <a:srgbClr val="4D4A46"/>
                </a:solidFill>
                <a:latin typeface="Aileron Heavy"/>
              </a:rPr>
              <a:t>locataires</a:t>
            </a:r>
            <a:r>
              <a:rPr lang="en-US" sz="5600" spc="168" dirty="0" smtClean="0">
                <a:solidFill>
                  <a:srgbClr val="4D4A46"/>
                </a:solidFill>
                <a:latin typeface="Aileron Heavy"/>
              </a:rPr>
              <a:t> : NOTRE IDENTITE </a:t>
            </a:r>
          </a:p>
          <a:p>
            <a:pPr>
              <a:lnSpc>
                <a:spcPts val="6720"/>
              </a:lnSpc>
            </a:pPr>
            <a:endParaRPr lang="en-US" sz="5600" spc="168" dirty="0">
              <a:solidFill>
                <a:srgbClr val="4D4A46"/>
              </a:solidFill>
              <a:latin typeface="Aileron Heavy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0" y="617895"/>
            <a:ext cx="1418691" cy="1017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003"/>
              </a:lnSpc>
            </a:pPr>
            <a:r>
              <a:rPr lang="en-US" sz="6506" spc="390">
                <a:solidFill>
                  <a:srgbClr val="4D4A46"/>
                </a:solidFill>
                <a:latin typeface="Aileron Heavy Bold"/>
              </a:rPr>
              <a:t>3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119530" y="1239687"/>
            <a:ext cx="7698496" cy="1280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12"/>
              </a:lnSpc>
            </a:pPr>
            <a:r>
              <a:rPr lang="en-US" sz="3600" spc="179">
                <a:solidFill>
                  <a:srgbClr val="E3315B"/>
                </a:solidFill>
                <a:latin typeface="Aileron Regular Bold"/>
              </a:rPr>
              <a:t>Relation tripartite</a:t>
            </a:r>
            <a:r>
              <a:rPr lang="en-US" sz="3600" spc="179">
                <a:solidFill>
                  <a:srgbClr val="4D4A46"/>
                </a:solidFill>
                <a:latin typeface="Aileron Regular"/>
              </a:rPr>
              <a:t> : propriétaire - locataire - intervenant social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119530" y="3567107"/>
            <a:ext cx="7139770" cy="1280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12"/>
              </a:lnSpc>
            </a:pPr>
            <a:r>
              <a:rPr lang="en-US" sz="3600" spc="179">
                <a:solidFill>
                  <a:srgbClr val="4D4A46"/>
                </a:solidFill>
                <a:latin typeface="Aileron Regular"/>
              </a:rPr>
              <a:t>L'intervenant social a un rôle de </a:t>
            </a:r>
            <a:r>
              <a:rPr lang="en-US" sz="3600" spc="179">
                <a:solidFill>
                  <a:srgbClr val="E3315B"/>
                </a:solidFill>
                <a:latin typeface="Aileron Regular Bold"/>
              </a:rPr>
              <a:t>médiateur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119530" y="5669014"/>
            <a:ext cx="7139770" cy="1280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12"/>
              </a:lnSpc>
            </a:pPr>
            <a:r>
              <a:rPr lang="en-US" sz="3600" spc="179">
                <a:solidFill>
                  <a:srgbClr val="E3315B"/>
                </a:solidFill>
                <a:latin typeface="Aileron Regular Bold"/>
              </a:rPr>
              <a:t>Accompagnement social</a:t>
            </a:r>
            <a:r>
              <a:rPr lang="en-US" sz="3600" spc="179">
                <a:solidFill>
                  <a:srgbClr val="4D4A46"/>
                </a:solidFill>
                <a:latin typeface="Aileron Regular"/>
              </a:rPr>
              <a:t> du locataire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119530" y="7687779"/>
            <a:ext cx="7139770" cy="1280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12"/>
              </a:lnSpc>
            </a:pPr>
            <a:r>
              <a:rPr lang="en-US" sz="3600" spc="179">
                <a:solidFill>
                  <a:srgbClr val="E3315B"/>
                </a:solidFill>
                <a:latin typeface="Aileron Regular Bold"/>
              </a:rPr>
              <a:t>Accompagnement technique</a:t>
            </a:r>
            <a:r>
              <a:rPr lang="en-US" sz="3600" spc="179">
                <a:solidFill>
                  <a:srgbClr val="4D4A46"/>
                </a:solidFill>
                <a:latin typeface="Aileron Regular"/>
              </a:rPr>
              <a:t> du locataire</a:t>
            </a:r>
          </a:p>
        </p:txBody>
      </p:sp>
      <p:sp>
        <p:nvSpPr>
          <p:cNvPr id="8" name="AutoShape 8"/>
          <p:cNvSpPr/>
          <p:nvPr/>
        </p:nvSpPr>
        <p:spPr>
          <a:xfrm>
            <a:off x="714342" y="4533900"/>
            <a:ext cx="8303036" cy="76075"/>
          </a:xfrm>
          <a:prstGeom prst="rect">
            <a:avLst/>
          </a:prstGeom>
          <a:solidFill>
            <a:srgbClr val="E3315B"/>
          </a:solidFill>
        </p:spPr>
      </p:sp>
      <p:sp>
        <p:nvSpPr>
          <p:cNvPr id="9" name="TextBox 9"/>
          <p:cNvSpPr txBox="1"/>
          <p:nvPr/>
        </p:nvSpPr>
        <p:spPr>
          <a:xfrm>
            <a:off x="914400" y="5056311"/>
            <a:ext cx="7698496" cy="1681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44"/>
              </a:lnSpc>
            </a:pPr>
            <a:r>
              <a:rPr lang="en-US" sz="3200" spc="160" dirty="0">
                <a:solidFill>
                  <a:srgbClr val="4D4A46"/>
                </a:solidFill>
                <a:latin typeface="Aileron Regular Bold"/>
              </a:rPr>
              <a:t>UNE DÉFINITION COMMUNE DE L'ACCOMPAGNEMENT EN </a:t>
            </a:r>
            <a:r>
              <a:rPr lang="en-US" sz="3200" spc="160" dirty="0" smtClean="0">
                <a:solidFill>
                  <a:srgbClr val="4D4A46"/>
                </a:solidFill>
                <a:latin typeface="Aileron Regular Bold"/>
              </a:rPr>
              <a:t>LOGEMENT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467</Words>
  <Application>Microsoft Office PowerPoint</Application>
  <PresentationFormat>Personnalisé</PresentationFormat>
  <Paragraphs>92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Aileron Regular Bold</vt:lpstr>
      <vt:lpstr>Calibri</vt:lpstr>
      <vt:lpstr>Aileron Heavy</vt:lpstr>
      <vt:lpstr>Arial</vt:lpstr>
      <vt:lpstr>Aileron Heavy Bold</vt:lpstr>
      <vt:lpstr>Aileron Regular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Devenir propriétaires solidaires</dc:title>
  <cp:lastModifiedBy>Habitat Service</cp:lastModifiedBy>
  <cp:revision>5</cp:revision>
  <dcterms:created xsi:type="dcterms:W3CDTF">2006-08-16T00:00:00Z</dcterms:created>
  <dcterms:modified xsi:type="dcterms:W3CDTF">2022-06-10T15:13:17Z</dcterms:modified>
  <dc:identifier>DADn-IGhGwc</dc:identifier>
</cp:coreProperties>
</file>