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44" r:id="rId1"/>
  </p:sldMasterIdLst>
  <p:sldIdLst>
    <p:sldId id="281" r:id="rId2"/>
    <p:sldId id="512" r:id="rId3"/>
    <p:sldId id="260" r:id="rId4"/>
    <p:sldId id="533" r:id="rId5"/>
    <p:sldId id="525" r:id="rId6"/>
    <p:sldId id="537" r:id="rId7"/>
    <p:sldId id="534" r:id="rId8"/>
    <p:sldId id="535" r:id="rId9"/>
    <p:sldId id="51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sto MT" panose="02040603050505030304" pitchFamily="18" charset="77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0AB0FF3E-EA6F-5B01-3EF6-9FFFE903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A3D8E-5725-754B-8880-F4491FFDA8D2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42014BC4-17FE-E5E9-B844-B7747E30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580E307D-ACBF-3340-3B44-92264CC5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56EE4-17CA-C64C-B84C-DFA075BE9738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383804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4A57A-CEA5-8D11-0F8B-F13E592EB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E9B6-3255-0F43-BD27-5F02D170CCD1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259CE-1562-A501-8F15-300B98E5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109D4-38DC-A39B-3F22-80701FE2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BCB05-E6EE-4747-92E5-2F232F5CE73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3232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49974-7F73-E98C-CFD9-93E884A57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A79E1-8886-754D-B3BD-66933CF77256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39C94-3D9E-D85D-39D6-9F76FDF40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C7732-453E-9C21-E7E2-5B1C91FE2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DB0E6-4692-BE48-959D-E1C68E8C32FC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83647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>
            <a:extLst>
              <a:ext uri="{FF2B5EF4-FFF2-40B4-BE49-F238E27FC236}">
                <a16:creationId xmlns:a16="http://schemas.microsoft.com/office/drawing/2014/main" id="{6CF63DA1-FD71-DE71-E6F6-3331C99E4E7A}"/>
              </a:ext>
            </a:extLst>
          </p:cNvPr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17885E2-9FAA-B69B-AB7B-8A0D2A49FA8D}"/>
                </a:ext>
              </a:extLst>
            </p:cNvPr>
            <p:cNvSpPr/>
            <p:nvPr userDrawn="1"/>
          </p:nvSpPr>
          <p:spPr>
            <a:xfrm>
              <a:off x="1521380" y="380868"/>
              <a:ext cx="3657600" cy="47243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17BA316-ED77-C063-8E85-3A89E2E50513}"/>
                </a:ext>
              </a:extLst>
            </p:cNvPr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nl-BE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l-BE" noProof="0"/>
              <a:t>Faire glisser l'image vers l'espace réservé ou cliquer sur l'icône pour l'ajouter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6D626DF-4AE8-FDA9-5C83-FAF30E55B0F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2BDC-ECBF-9E43-81ED-D44F193A8414}" type="datetimeFigureOut">
              <a:rPr lang="en-US"/>
              <a:pPr>
                <a:defRPr/>
              </a:pPr>
              <a:t>3/13/25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017090D-CBEF-F34F-9C3B-ABBEEA0D090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33B7004-8468-0AFE-EDB3-E5B89F5C8B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37BD089B-17DA-2F4F-A220-467053E64A5B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55868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0A4C3-3AC7-6825-C6A5-A8C9DFFA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8C442-43CF-E84E-ADDE-BF93586B233E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C1423-7F42-B8D1-A6A6-ED35167A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EE41E-3F3B-280B-D7E8-E114AAD7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9C7B0-0804-B84B-8A76-59DE4EB50F6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650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Ctr="1"/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4E3C8D2-0955-95B3-0B6D-ADA5A15E2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83CDF-40E6-CB4F-A34B-35CD6333A07B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C20C8F47-E7E0-6266-CC51-673DF8DA7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FAB764A4-C374-BAA9-3FA7-0C2C7D98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8A133-DA7E-CA44-8376-142AA9691254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531115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D4F7CF-2043-D696-DD49-5BD04830C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1F5AF-9E4C-9C4D-82C2-1CABE3D98E58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7118BB-8FA1-7B73-6493-DC4227BDD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785349-FE18-3E89-C112-95018AEE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D1341-7066-FD4E-9924-B01A598A8F36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763162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BA40B3-DF04-2E9F-5F62-7E6AE6C1114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98C9F-CC29-1F4A-AA6C-BA71BAF0966D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5BF-D391-E652-2AED-D643F9F65EA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EFE6F5-7041-A0D6-E9D4-3EF403206C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5C37C60-52AB-E04C-9FFC-43AD47BC7F37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67270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FF54963-9353-4C19-E849-BA618E44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50166-768F-9A40-9675-B7F2F13284C9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C454E35-C99B-D8FE-BCA0-8BEE195C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D52527-3492-F05F-B0A9-6CC6360A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94119-0DE4-FA4F-9296-98AE7ABA6995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3303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C7BEB65-5C55-F861-97F9-3F19A41A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A2EF4-879F-8F48-A81F-5C298A225203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23B2479-278A-98A3-0EAE-4FA24A35C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9BB8CF-1B44-FAE6-BCFD-5826EB7A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E7B75-37F1-274D-8FB2-67376483A555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854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286633-72DF-1550-9D95-0ABA40B88FA4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Ctr="1"/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3FEA00BF-BB52-911F-7E27-BE9C500A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F44E9-7DA8-C242-837C-C07C2096B33B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83A0CC07-8C00-5315-208C-6F795245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1350" y="6235700"/>
            <a:ext cx="3805238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EC349FBF-1A99-9B8B-C85D-EE3BE318E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C21E1-CC43-E54E-9439-463D6F3FB340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1675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A5578F-6813-2149-7DDE-B5D6E9318C52}"/>
              </a:ext>
            </a:extLst>
          </p:cNvPr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Date Placeholder 7">
            <a:extLst>
              <a:ext uri="{FF2B5EF4-FFF2-40B4-BE49-F238E27FC236}">
                <a16:creationId xmlns:a16="http://schemas.microsoft.com/office/drawing/2014/main" id="{CF223E93-A71E-723E-E68C-D1BF2727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697E3F4F-3904-404D-ACFD-59C3E2DD034A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E4B71F34-618F-9C6C-73AC-735F8B9D5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763" y="6235700"/>
            <a:ext cx="3803650" cy="320675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18461A28-EB19-232F-5F2A-D4840CB2F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072AE-2424-6043-8A8F-1A9C96551C53}" type="slidenum">
              <a:rPr lang="en-US" altLang="fr-FR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41434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CC3D6D-56D2-9340-83E4-CB6589EA2B66}"/>
              </a:ext>
            </a:extLst>
          </p:cNvPr>
          <p:cNvSpPr>
            <a:spLocks noGrp="1"/>
          </p:cNvSpPr>
          <p:nvPr>
            <p:ph type="title"/>
          </p:nvPr>
        </p:nvSpPr>
        <p:spPr bwMode="black">
          <a:xfrm>
            <a:off x="1606550" y="965200"/>
            <a:ext cx="5937250" cy="118745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2DEA975-E901-B32F-85F0-172DF4EF5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2638425"/>
            <a:ext cx="593725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BCA60-61CF-E147-95F2-ECA4E3571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8525" y="6238875"/>
            <a:ext cx="2065338" cy="323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fld id="{9E11CDC7-050D-0343-A74E-EE1D4BE9E96B}" type="datetimeFigureOut">
              <a:rPr lang="en-US" altLang="fr-FR"/>
              <a:pPr>
                <a:defRPr/>
              </a:pPr>
              <a:t>3/13/25</a:t>
            </a:fld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4C657-68EF-EC4B-9CBF-FD12C489D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1725" y="6235700"/>
            <a:ext cx="4557713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60F04-3BAD-9648-8E28-60DEBEBFB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40713" y="6218238"/>
            <a:ext cx="365125" cy="365125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wrap="square" lIns="18288" tIns="45720" rIns="18288" bIns="4572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100">
                <a:solidFill>
                  <a:srgbClr val="FFFFFF"/>
                </a:solidFill>
              </a:defRPr>
            </a:lvl1pPr>
          </a:lstStyle>
          <a:p>
            <a:fld id="{4B91FD4D-B5DA-9B48-84E0-F1308FD93272}" type="slidenum">
              <a:rPr lang="en-US" altLang="fr-FR"/>
              <a:pPr/>
              <a:t>‹N°›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46" r:id="rId1"/>
    <p:sldLayoutId id="2147485639" r:id="rId2"/>
    <p:sldLayoutId id="2147485647" r:id="rId3"/>
    <p:sldLayoutId id="2147485640" r:id="rId4"/>
    <p:sldLayoutId id="2147485641" r:id="rId5"/>
    <p:sldLayoutId id="2147485642" r:id="rId6"/>
    <p:sldLayoutId id="2147485643" r:id="rId7"/>
    <p:sldLayoutId id="2147485648" r:id="rId8"/>
    <p:sldLayoutId id="2147485649" r:id="rId9"/>
    <p:sldLayoutId id="2147485644" r:id="rId10"/>
    <p:sldLayoutId id="2147485645" r:id="rId11"/>
    <p:sldLayoutId id="2147485650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kern="1200" cap="all" spc="200">
          <a:solidFill>
            <a:srgbClr val="26262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rgbClr val="262626"/>
          </a:solidFill>
          <a:latin typeface="Gill Sans MT" panose="020B0502020104020203" pitchFamily="34" charset="77"/>
        </a:defRPr>
      </a:lvl9pPr>
    </p:titleStyle>
    <p:bodyStyle>
      <a:lvl1pPr marL="2286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1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cainamur.be/agenda/colloque40ans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76FAC5-B0C3-044A-82A2-A26D3C50C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0" y="1355833"/>
            <a:ext cx="3729785" cy="21966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BE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https://cainamur.be/agenda/colloque40ans/"/>
              </a:rPr>
              <a:t>Colloque : L’associatif, une force de proposition et de changement politique </a:t>
            </a:r>
            <a:br>
              <a:rPr lang="fr-BE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https://cainamur.be/agenda/colloque40ans/"/>
              </a:rPr>
            </a:br>
            <a:r>
              <a:rPr lang="fr-BE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https://cainamur.be/agenda/colloque40ans/"/>
              </a:rPr>
              <a:t> CAI Namur</a:t>
            </a:r>
            <a:endParaRPr lang="fr-FR" sz="2800" i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38" name="Espace réservé du texte 2">
            <a:extLst>
              <a:ext uri="{FF2B5EF4-FFF2-40B4-BE49-F238E27FC236}">
                <a16:creationId xmlns:a16="http://schemas.microsoft.com/office/drawing/2014/main" id="{B9F838E7-E50F-160B-9CF2-8403330019B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32338" y="3167063"/>
            <a:ext cx="4281487" cy="3292475"/>
          </a:xfrm>
        </p:spPr>
        <p:txBody>
          <a:bodyPr/>
          <a:lstStyle/>
          <a:p>
            <a:pPr algn="ctr"/>
            <a:endParaRPr lang="fr-FR" altLang="fr-FR" sz="2800" b="1" dirty="0"/>
          </a:p>
          <a:p>
            <a:pPr algn="ctr"/>
            <a:endParaRPr lang="fr-FR" altLang="fr-FR" b="1" dirty="0"/>
          </a:p>
          <a:p>
            <a:pPr algn="ctr"/>
            <a:r>
              <a:rPr lang="fr-FR" altLang="fr-FR" b="1" dirty="0"/>
              <a:t>Bruno Frère, </a:t>
            </a:r>
          </a:p>
          <a:p>
            <a:pPr algn="ctr"/>
            <a:r>
              <a:rPr lang="fr-FR" altLang="fr-FR" sz="1800" dirty="0"/>
              <a:t>Professeur </a:t>
            </a:r>
            <a:r>
              <a:rPr lang="fr-FR" altLang="fr-FR" sz="1800" dirty="0" err="1"/>
              <a:t>ULiege</a:t>
            </a:r>
            <a:endParaRPr lang="fr-FR" altLang="fr-FR" sz="1800" dirty="0"/>
          </a:p>
          <a:p>
            <a:pPr algn="ctr"/>
            <a:r>
              <a:rPr lang="fr-FR" altLang="fr-FR" sz="1800" dirty="0"/>
              <a:t>Directeur de recherches </a:t>
            </a:r>
            <a:r>
              <a:rPr lang="fr-FR" altLang="fr-FR" sz="1800" dirty="0" err="1"/>
              <a:t>honortaire</a:t>
            </a:r>
            <a:r>
              <a:rPr lang="fr-FR" altLang="fr-FR" sz="1800" dirty="0"/>
              <a:t> du FNRS</a:t>
            </a:r>
          </a:p>
        </p:txBody>
      </p: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7202807B-2648-0944-BABA-8B3A57EA156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r="2106"/>
          <a:stretch>
            <a:fillRect/>
          </a:stretch>
        </p:blipFill>
        <p:spPr>
          <a:xfrm rot="21421631">
            <a:off x="808038" y="668338"/>
            <a:ext cx="3468687" cy="51244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6BF219-A522-8E4E-973E-317FB1BED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298450"/>
            <a:ext cx="8218487" cy="2913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Chapitre 1</a:t>
            </a:r>
            <a:br>
              <a:rPr lang="fr-FR" b="1" dirty="0"/>
            </a:b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6AFA36-A8C7-0243-A359-816FD117E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275" y="2978150"/>
            <a:ext cx="8572500" cy="41179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altLang="fr-FR" sz="32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De l’interdiction de l’économie démocratisée et de la répression du mouvement associatif  au 19</a:t>
            </a:r>
            <a:r>
              <a:rPr lang="fr-FR" altLang="fr-FR" sz="3200" b="1" i="1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(1ere crise de la modernité)</a:t>
            </a:r>
            <a:endParaRPr lang="fr-FR" altLang="fr-FR" sz="2400" b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4400" b="1" i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2AA57-B4F6-DA4F-8B2E-625A6AC6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466725"/>
            <a:ext cx="8407400" cy="10652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000" dirty="0"/>
              <a:t>la modernité « restreinte  » des Droits de l’homme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4B52AF-023A-5E4E-A572-74FA61AA6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8" y="1000125"/>
            <a:ext cx="9110662" cy="5857875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fr-FR" altLang="fr-FR" sz="2200" b="1" u="sng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fr-FR" altLang="fr-FR" sz="2200" b="1" u="sng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- P.  Wagner : Crise de la modernité (début 19</a:t>
            </a:r>
            <a:r>
              <a:rPr lang="fr-FR" altLang="fr-FR" sz="2200" b="1" u="sng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Siècle)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2200" b="1" u="sng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marL="0" indent="0">
              <a:lnSpc>
                <a:spcPct val="110000"/>
              </a:lnSpc>
              <a:buFont typeface="Calisto MT" panose="02040603050505030304" pitchFamily="18" charset="77"/>
              <a:buNone/>
              <a:defRPr/>
            </a:pP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Le capitalisme se stabilise (ex : Napoléon III) :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</a:t>
            </a:r>
            <a:r>
              <a:rPr lang="fr-BE" altLang="fr-BE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Etat légifère </a:t>
            </a: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en faveur du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libre échange, </a:t>
            </a: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de la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propriété privée </a:t>
            </a: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et de la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concurrence : </a:t>
            </a:r>
          </a:p>
          <a:p>
            <a:pPr>
              <a:lnSpc>
                <a:spcPct val="110000"/>
              </a:lnSpc>
              <a:buFontTx/>
              <a:buChar char="-"/>
              <a:defRPr/>
            </a:pP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Naissance de l</a:t>
            </a:r>
            <a:r>
              <a:rPr lang="fr-BE" altLang="fr-BE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entreprise privée à but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lucratif (sociétés de capitaux) +</a:t>
            </a:r>
            <a:r>
              <a:rPr lang="fr-BE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naissance du </a:t>
            </a: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salariat industriel </a:t>
            </a:r>
          </a:p>
          <a:p>
            <a:pPr>
              <a:lnSpc>
                <a:spcPct val="110000"/>
              </a:lnSpc>
              <a:buFontTx/>
              <a:buChar char="-"/>
              <a:defRPr/>
            </a:pPr>
            <a:r>
              <a:rPr lang="fr-BE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fr-FR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Constat : </a:t>
            </a: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seuls les bourgeois jouissent des bienfaits des 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droits de l’homme</a:t>
            </a:r>
            <a:r>
              <a:rPr lang="fr-FR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</a:t>
            </a: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et de la propriété privée </a:t>
            </a:r>
            <a:r>
              <a:rPr lang="fr-FR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(de son corps, de son travail).</a:t>
            </a:r>
          </a:p>
          <a:p>
            <a:pPr>
              <a:lnSpc>
                <a:spcPct val="110000"/>
              </a:lnSpc>
              <a:buFontTx/>
              <a:buChar char="-"/>
              <a:defRPr/>
            </a:pPr>
            <a:endParaRPr lang="fr-FR" altLang="fr-FR" sz="2200" b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fr-FR" altLang="fr-FR" sz="2200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= MODERNITE RESTREINTE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Premières tentatives d’économie démocratisée issue de la </a:t>
            </a:r>
            <a:r>
              <a:rPr lang="fr-FR" altLang="fr-FR" sz="22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nécessité</a:t>
            </a: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 …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… </a:t>
            </a:r>
            <a:r>
              <a:rPr lang="fr-FR" altLang="fr-FR" sz="2200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Les canuts. 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22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02835-35AF-014D-9AB3-A60EFF0B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Des associations interdites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DBE600-1168-7448-8B26-8F0C0DEE8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52650"/>
            <a:ext cx="8678863" cy="4495800"/>
          </a:xfrm>
        </p:spPr>
        <p:txBody>
          <a:bodyPr/>
          <a:lstStyle/>
          <a:p>
            <a:pPr marL="0" indent="0">
              <a:lnSpc>
                <a:spcPct val="110000"/>
              </a:lnSpc>
              <a:buFont typeface="Calisto MT" panose="02040603050505030304" pitchFamily="18" charset="77"/>
              <a:buNone/>
              <a:defRPr/>
            </a:pPr>
            <a:endParaRPr lang="fr-BE" altLang="fr-FR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defRPr/>
            </a:pP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Proudhon sur les Canuts : </a:t>
            </a:r>
            <a:r>
              <a:rPr lang="fr-FR" altLang="fr-FR" dirty="0">
                <a:ea typeface="ＭＳ Ｐゴシック" panose="020B0600070205080204" pitchFamily="34" charset="-128"/>
              </a:rPr>
              <a:t>autogestion, processus de décision démocratique (1 homme = 1 voix) ;</a:t>
            </a:r>
            <a:r>
              <a:rPr lang="fr-BE" altLang="fr-FR" dirty="0">
                <a:ea typeface="ＭＳ Ｐゴシック" panose="020B0600070205080204" pitchFamily="34" charset="-128"/>
              </a:rPr>
              <a:t> </a:t>
            </a:r>
            <a:r>
              <a:rPr lang="fr-FR" altLang="fr-FR" dirty="0">
                <a:ea typeface="ＭＳ Ｐゴシック" panose="020B0600070205080204" pitchFamily="34" charset="-128"/>
              </a:rPr>
              <a:t>propriété collective des capitaux et des moyens de production ;</a:t>
            </a:r>
            <a:r>
              <a:rPr lang="fr-BE" altLang="fr-FR" dirty="0">
                <a:ea typeface="ＭＳ Ｐゴシック" panose="020B0600070205080204" pitchFamily="34" charset="-128"/>
              </a:rPr>
              <a:t> </a:t>
            </a:r>
            <a:r>
              <a:rPr lang="fr-FR" altLang="fr-FR" dirty="0">
                <a:ea typeface="ＭＳ Ｐゴシック" panose="020B0600070205080204" pitchFamily="34" charset="-128"/>
              </a:rPr>
              <a:t>polyvalence et rotation des tâches, </a:t>
            </a:r>
            <a:r>
              <a:rPr lang="fr-FR" altLang="fr-FR" b="1" dirty="0">
                <a:ea typeface="ＭＳ Ｐゴシック" panose="020B0600070205080204" pitchFamily="34" charset="-128"/>
              </a:rPr>
              <a:t>écart salarial maximal réfléchi</a:t>
            </a:r>
          </a:p>
          <a:p>
            <a:pPr marL="0" indent="0">
              <a:lnSpc>
                <a:spcPct val="110000"/>
              </a:lnSpc>
              <a:buFont typeface="Calisto MT" panose="02040603050505030304" pitchFamily="18" charset="77"/>
              <a:buNone/>
              <a:defRPr/>
            </a:pP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L’Etat réprime + concurrence déloyale des grands manufactures</a:t>
            </a:r>
          </a:p>
          <a:p>
            <a:pPr marL="0" indent="0">
              <a:lnSpc>
                <a:spcPct val="110000"/>
              </a:lnSpc>
              <a:buFont typeface="Calisto MT" panose="02040603050505030304" pitchFamily="18" charset="77"/>
              <a:buNone/>
              <a:defRPr/>
            </a:pP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Les associations populaires sont interdites, seuls sont autorisés </a:t>
            </a:r>
            <a:r>
              <a:rPr lang="fr-BE" altLang="fr-FR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les patronages</a:t>
            </a:r>
          </a:p>
          <a:p>
            <a:pPr marL="0" indent="0">
              <a:lnSpc>
                <a:spcPct val="110000"/>
              </a:lnSpc>
              <a:buFont typeface="Calisto MT" panose="02040603050505030304" pitchFamily="18" charset="77"/>
              <a:buNone/>
              <a:defRPr/>
            </a:pP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- Au cœur de la </a:t>
            </a:r>
            <a:r>
              <a:rPr lang="fr-BE" altLang="fr-FR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Seconde Internationale Socialiste </a:t>
            </a: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: les libertaires « </a:t>
            </a:r>
            <a:r>
              <a:rPr lang="fr-BE" altLang="fr-FR" dirty="0" err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coopérativistes</a:t>
            </a: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 » ou « socialistes associationnistes », considérés comme utopistes, se retirent, le marxisme « étatiste » l</a:t>
            </a:r>
            <a:r>
              <a:rPr lang="fr-BE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BE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emporte.</a:t>
            </a:r>
          </a:p>
          <a:p>
            <a:pPr marL="0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fr-FR" altLang="fr-FR" b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Fin du 19</a:t>
            </a:r>
            <a:r>
              <a:rPr lang="fr-FR" altLang="fr-FR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 = lutte d</a:t>
            </a:r>
            <a:r>
              <a:rPr lang="fr-FR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une masse collective prolétaire (salariés) vers la reconnaissance identitaire de classe : légalisation des 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syndicats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et des 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mutuelles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5D4A90-E899-5443-9371-AFBFC6F7E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298450"/>
            <a:ext cx="8218487" cy="2913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Chapitre 2</a:t>
            </a: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B45DFF-9FDE-4943-91B4-18FF05D6BC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63" y="2978150"/>
            <a:ext cx="8572500" cy="41179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altLang="fr-FR" sz="32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De l’élargissement de la modernité au 20</a:t>
            </a:r>
            <a:r>
              <a:rPr lang="fr-FR" altLang="fr-FR" sz="3200" b="1" i="1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 et de l’association comme service public dans une économie non démocratique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(vers la seconde crise de la modernité)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3200" b="1" i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sz="3200" b="1" i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</a:t>
            </a:r>
            <a:endParaRPr lang="fr-FR" altLang="fr-FR" sz="2400" b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4400" b="1" i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5E92046-28DB-2C2F-985B-986291BD7AED}"/>
              </a:ext>
            </a:extLst>
          </p:cNvPr>
          <p:cNvSpPr/>
          <p:nvPr/>
        </p:nvSpPr>
        <p:spPr>
          <a:xfrm>
            <a:off x="567559" y="4078014"/>
            <a:ext cx="8334702" cy="114562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33CB43D-4B0C-54C2-3C6F-BBBAFD23D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778" y="262760"/>
            <a:ext cx="8618483" cy="1229710"/>
          </a:xfrm>
        </p:spPr>
        <p:txBody>
          <a:bodyPr>
            <a:normAutofit fontScale="90000"/>
          </a:bodyPr>
          <a:lstStyle/>
          <a:p>
            <a:r>
              <a:rPr lang="fr-FR" dirty="0"/>
              <a:t>Avènement du salariat et élargissement de la « modernité »</a:t>
            </a:r>
            <a:br>
              <a:rPr lang="fr-FR" dirty="0"/>
            </a:br>
            <a:r>
              <a:rPr lang="fr-FR" dirty="0"/>
              <a:t>Le service public se repose sur les associations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763474-1027-1524-56BF-E3103BBF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584" y="1755228"/>
            <a:ext cx="8502869" cy="510277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Calisto MT" panose="02040603050505030304" pitchFamily="18" charset="77"/>
              <a:buNone/>
              <a:defRPr/>
            </a:pP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dans la première moitié du XX</a:t>
            </a:r>
            <a:r>
              <a:rPr lang="fr-FR" altLang="fr-FR" sz="2200" b="1" u="sng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 :</a:t>
            </a:r>
            <a:r>
              <a:rPr lang="fr-FR" altLang="fr-FR" sz="2200" i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L’Etat, contraint, régule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Droit du travail, sécurité sociale, allocations maladie, vieillesse, chômage, accident ….minima salariaux, congés payés</a:t>
            </a:r>
            <a:endParaRPr lang="fr-FR" altLang="fr-FR" sz="2200" i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1919-1921 : fin du suffrage censitaire.1948 : droit de vote enfin universel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2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=</a:t>
            </a:r>
            <a:r>
              <a:rPr lang="fr-FR" altLang="fr-FR" sz="2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droits obtenus mais dans une </a:t>
            </a:r>
            <a:r>
              <a:rPr lang="fr-FR" altLang="fr-FR" sz="20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économie non démocratique (non asso)</a:t>
            </a:r>
            <a:endParaRPr lang="fr-FR" altLang="fr-FR" sz="20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marL="228600" lvl="1" indent="0" eaLnBrk="1" hangingPunct="1">
              <a:buFont typeface="Arial" panose="020B0604020202020204" pitchFamily="34" charset="0"/>
              <a:buNone/>
              <a:defRPr/>
            </a:pPr>
            <a:br>
              <a:rPr lang="fr-FR" altLang="fr-FR" sz="2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</a:br>
            <a:r>
              <a:rPr lang="fr-FR" altLang="fr-FR" sz="2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Cette fois les associations sont appelées à la rescousse : décret de 1976 pour </a:t>
            </a:r>
            <a:r>
              <a:rPr lang="fr-FR" altLang="fr-FR" sz="2000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l’éducation permanente. Elargissement de la forme « subside ». </a:t>
            </a:r>
          </a:p>
          <a:p>
            <a:pPr marL="228600" lvl="1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b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hangingPunct="1">
              <a:buFont typeface="Calisto MT" panose="02040603050505030304" pitchFamily="18" charset="77"/>
              <a:buNone/>
              <a:defRPr/>
            </a:pP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1945 : l</a:t>
            </a:r>
            <a:r>
              <a:rPr lang="fr-FR" altLang="fr-BE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ère du prolétariat s</a:t>
            </a:r>
            <a:r>
              <a:rPr lang="fr-FR" altLang="fr-BE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achève, celle de la société salariale s</a:t>
            </a:r>
            <a:r>
              <a:rPr lang="fr-FR" altLang="fr-BE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sz="22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ouvre = MODERNITE ORGANISEE</a:t>
            </a:r>
          </a:p>
          <a:p>
            <a:pPr eaLnBrk="1" hangingPunct="1">
              <a:buFont typeface="Calisto MT" panose="02040603050505030304" pitchFamily="18" charset="77"/>
              <a:buNone/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Jusque dans les 80’s : avènement d</a:t>
            </a:r>
            <a:r>
              <a:rPr lang="fr-FR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une « classe moyenne » de l</a:t>
            </a:r>
            <a:r>
              <a:rPr lang="fr-FR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ouvrier au bourgeois (Castel)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44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AC0663-130D-CD45-A847-CABA8564F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25" y="284163"/>
            <a:ext cx="8720138" cy="17208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sz="1800" dirty="0"/>
              <a:t>la nouvelle restriction de la modernité (depuis </a:t>
            </a:r>
            <a:r>
              <a:rPr lang="fr-FR" sz="1800" b="1" dirty="0"/>
              <a:t>1980</a:t>
            </a:r>
            <a:r>
              <a:rPr lang="fr-FR" sz="1800" dirty="0"/>
              <a:t>)</a:t>
            </a:r>
            <a:br>
              <a:rPr lang="fr-FR" sz="1800" dirty="0"/>
            </a:br>
            <a:r>
              <a:rPr lang="fr-FR" sz="1800" dirty="0"/>
              <a:t>Les </a:t>
            </a:r>
            <a:r>
              <a:rPr lang="fr-FR" sz="1800" i="1" dirty="0" err="1"/>
              <a:t>Bulshit</a:t>
            </a:r>
            <a:r>
              <a:rPr lang="fr-FR" sz="1800" i="1" dirty="0"/>
              <a:t> jobs </a:t>
            </a:r>
            <a:r>
              <a:rPr lang="fr-FR" sz="1800" dirty="0"/>
              <a:t>pour le précariat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C5BDE5-ECB5-3440-948D-AE433B92E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50" y="2469930"/>
            <a:ext cx="8621713" cy="4103907"/>
          </a:xfrm>
        </p:spPr>
        <p:txBody>
          <a:bodyPr/>
          <a:lstStyle/>
          <a:p>
            <a:pPr eaLnBrk="1" hangingPunct="1">
              <a:buFont typeface="Calisto MT" panose="02040603050505030304" pitchFamily="18" charset="77"/>
              <a:buNone/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	G. Standing :  on assiste à un nouveau </a:t>
            </a:r>
            <a:r>
              <a:rPr lang="fr-FR" altLang="fr-FR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rétrécissement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de la modernité : </a:t>
            </a:r>
            <a:r>
              <a:rPr lang="fr-FR" altLang="fr-FR" sz="2000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le précariat</a:t>
            </a:r>
          </a:p>
          <a:p>
            <a:pPr>
              <a:buFontTx/>
              <a:buChar char="-"/>
              <a:defRPr/>
            </a:pPr>
            <a:r>
              <a:rPr lang="fr-FR" dirty="0"/>
              <a:t>Exemple : </a:t>
            </a:r>
            <a:r>
              <a:rPr lang="fr-FR" dirty="0" err="1"/>
              <a:t>Ubber</a:t>
            </a:r>
            <a:r>
              <a:rPr lang="fr-FR" dirty="0"/>
              <a:t>, </a:t>
            </a:r>
            <a:r>
              <a:rPr lang="fr-FR" dirty="0" err="1"/>
              <a:t>deliveroo</a:t>
            </a:r>
            <a:r>
              <a:rPr lang="fr-FR" dirty="0"/>
              <a:t>, contrat 0 heure en Angleterre … </a:t>
            </a:r>
          </a:p>
          <a:p>
            <a:pPr>
              <a:lnSpc>
                <a:spcPct val="90000"/>
              </a:lnSpc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- 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Castel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: le marché primaire et secondaire du travail  (stagiaires, intérimaires, emplois aidés, insertion, CDD, faux indépendants en sous-traitance, …)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= La force de travail à l</a:t>
            </a:r>
            <a:r>
              <a:rPr lang="fr-FR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état brut à l</a:t>
            </a:r>
            <a:r>
              <a:rPr lang="fr-FR" altLang="fr-BE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’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ère du paupérisme</a:t>
            </a:r>
          </a:p>
          <a:p>
            <a:pPr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Exemple par excellence : le réfugié sans papier , « l’allocataire social » qui cumule les « petits boulots » (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Qui </a:t>
            </a:r>
            <a:r>
              <a:rPr lang="fr-FR" altLang="fr-FR" i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profite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de quoi ?)</a:t>
            </a:r>
          </a:p>
          <a:p>
            <a:pPr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Une homologie des formes de travail 19</a:t>
            </a:r>
            <a:r>
              <a:rPr lang="fr-FR" altLang="fr-FR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 – 21</a:t>
            </a:r>
            <a:r>
              <a:rPr lang="fr-FR" altLang="fr-FR" baseline="30000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e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S:  </a:t>
            </a:r>
            <a:r>
              <a:rPr lang="fr-FR" altLang="fr-FR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précarité des travailleurs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(et non seulement des chômeurs) = restriction nouvelle de la modernité</a:t>
            </a:r>
          </a:p>
          <a:p>
            <a:pPr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Il Contractualise avec des associations par « appel à PROJETS » (</a:t>
            </a:r>
            <a:r>
              <a:rPr lang="fr-FR" altLang="fr-FR" dirty="0" err="1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néolibéralisation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)</a:t>
            </a:r>
          </a:p>
          <a:p>
            <a:pPr marL="0" indent="0">
              <a:buNone/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L’Etat ne protège plus (ou de moins en moins) dans et hors du travail salarié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F6A6A8-C430-B04D-BEF1-FC54DC483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863" y="315311"/>
            <a:ext cx="7189787" cy="105103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/>
              <a:t>- le 3</a:t>
            </a:r>
            <a:r>
              <a:rPr lang="fr-FR" baseline="30000" dirty="0"/>
              <a:t>e</a:t>
            </a:r>
            <a:r>
              <a:rPr lang="fr-FR" dirty="0"/>
              <a:t> esprit du capitalisme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266418-694E-0F4C-A8FF-12831BBFE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8" y="1849821"/>
            <a:ext cx="8823325" cy="4873242"/>
          </a:xfrm>
        </p:spPr>
        <p:txBody>
          <a:bodyPr/>
          <a:lstStyle/>
          <a:p>
            <a:pPr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Responsabilisation, employabilité, créativité, projet, flexibilité, leadership, sens de l’innovation … </a:t>
            </a:r>
            <a:r>
              <a:rPr lang="fr-FR" altLang="fr-FR" b="1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= nouvelle restriction de la modernité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aux « </a:t>
            </a:r>
            <a:r>
              <a:rPr lang="fr-FR" altLang="fr-FR" b="1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élus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 »</a:t>
            </a:r>
          </a:p>
          <a:p>
            <a:pPr>
              <a:defRPr/>
            </a:pP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 = </a:t>
            </a:r>
            <a:r>
              <a:rPr lang="fr-FR" altLang="fr-FR" u="sng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idéologie entrepreneuriale </a:t>
            </a:r>
            <a:r>
              <a:rPr lang="fr-FR" altLang="fr-FR" dirty="0"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panose="020B0600070205080204" pitchFamily="34" charset="-128"/>
              </a:rPr>
              <a:t>. Celui qui échoue est « responsable » </a:t>
            </a:r>
            <a:endParaRPr lang="fr-FR" dirty="0"/>
          </a:p>
          <a:p>
            <a:pPr>
              <a:defRPr/>
            </a:pPr>
            <a:r>
              <a:rPr lang="fr-FR" dirty="0"/>
              <a:t>Les « </a:t>
            </a:r>
            <a:r>
              <a:rPr lang="fr-FR" dirty="0" err="1"/>
              <a:t>auto-entrepreneurs</a:t>
            </a:r>
            <a:r>
              <a:rPr lang="fr-FR" dirty="0"/>
              <a:t> » ne sont couverts par aucune forme de sécurité social.</a:t>
            </a:r>
          </a:p>
          <a:p>
            <a:pPr>
              <a:defRPr/>
            </a:pPr>
            <a:r>
              <a:rPr lang="fr-FR" dirty="0"/>
              <a:t>Evoluer vers une société d’insertion ? = </a:t>
            </a:r>
            <a:r>
              <a:rPr lang="fr-FR" dirty="0" err="1"/>
              <a:t>workfare</a:t>
            </a:r>
            <a:r>
              <a:rPr lang="fr-FR" dirty="0"/>
              <a:t>, Etat social actif ? (P. </a:t>
            </a:r>
            <a:r>
              <a:rPr lang="fr-FR" dirty="0" err="1"/>
              <a:t>Rosanvallon</a:t>
            </a:r>
            <a:r>
              <a:rPr lang="fr-FR" dirty="0"/>
              <a:t>, </a:t>
            </a:r>
            <a:r>
              <a:rPr lang="fr-FR" dirty="0" err="1"/>
              <a:t>T</a:t>
            </a:r>
            <a:r>
              <a:rPr lang="fr-FR" dirty="0"/>
              <a:t>. Blair – A. </a:t>
            </a:r>
            <a:r>
              <a:rPr lang="fr-FR" dirty="0" err="1"/>
              <a:t>Giddens</a:t>
            </a:r>
            <a:r>
              <a:rPr lang="fr-FR" dirty="0"/>
              <a:t>, …) insertion dans quoi ? </a:t>
            </a:r>
          </a:p>
          <a:p>
            <a:pPr>
              <a:defRPr/>
            </a:pPr>
            <a:r>
              <a:rPr lang="fr-FR" dirty="0"/>
              <a:t>Evoluer vers  une économie bicamérale ? (I. Ferreras)</a:t>
            </a:r>
          </a:p>
          <a:p>
            <a:pPr>
              <a:defRPr/>
            </a:pPr>
            <a:r>
              <a:rPr lang="fr-FR" dirty="0"/>
              <a:t>Evoluer vers une économie relocalisée, spirituelle, morale et apolitique ? (P. </a:t>
            </a:r>
            <a:r>
              <a:rPr lang="fr-FR" dirty="0" err="1"/>
              <a:t>Rabhi</a:t>
            </a:r>
            <a:r>
              <a:rPr lang="fr-FR" dirty="0"/>
              <a:t>)</a:t>
            </a:r>
          </a:p>
          <a:p>
            <a:pPr>
              <a:defRPr/>
            </a:pPr>
            <a:r>
              <a:rPr lang="fr-FR" dirty="0"/>
              <a:t>= </a:t>
            </a:r>
            <a:r>
              <a:rPr lang="fr-FR" b="1" dirty="0"/>
              <a:t>loin de l’utopie d’une économie démocratisée </a:t>
            </a:r>
            <a:r>
              <a:rPr lang="fr-FR" dirty="0"/>
              <a:t>de l’associationnisme libertaire qui alliait </a:t>
            </a:r>
            <a:r>
              <a:rPr lang="fr-FR" b="1" u="sng" dirty="0"/>
              <a:t>démocratisation politique de la société </a:t>
            </a:r>
            <a:r>
              <a:rPr lang="fr-FR" dirty="0"/>
              <a:t>(reconnaissance d’un Etat fédéral) et </a:t>
            </a:r>
            <a:r>
              <a:rPr lang="fr-FR" b="1" u="sng" dirty="0"/>
              <a:t>démocratisation de l’économie</a:t>
            </a:r>
            <a:r>
              <a:rPr lang="fr-FR" dirty="0"/>
              <a:t>. </a:t>
            </a:r>
          </a:p>
          <a:p>
            <a:pPr>
              <a:defRPr/>
            </a:pPr>
            <a:r>
              <a:rPr lang="fr-FR" i="1" dirty="0"/>
              <a:t>La fabrique de l’émancipation </a:t>
            </a:r>
            <a:r>
              <a:rPr lang="fr-FR" dirty="0"/>
              <a:t>: en démocratie, </a:t>
            </a:r>
            <a:r>
              <a:rPr lang="fr-FR" b="1" i="1" dirty="0"/>
              <a:t>l’Etat c’est nous,  le capital c’est nous !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5D4A90-E899-5443-9371-AFBFC6F7E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298450"/>
            <a:ext cx="8218487" cy="14065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/>
              <a:t>Conclusion : un peu de politique ? </a:t>
            </a: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B45DFF-9FDE-4943-91B4-18FF05D6BC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63" y="2051050"/>
            <a:ext cx="8804275" cy="4608513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altLang="fr-FR" sz="3200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Au-delà lutte des classes ? NON : au-delà du salariat capitaliste….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Au-delà de la « résilience », de la « transition », du « développement durable » qui n’ont pas d’adversaires politiques (C.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Mouffe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Mais comment trouver ses alliés ?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Universalisme concret ? (J.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Baschet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=Modèle zapatiste du « </a:t>
            </a:r>
            <a:r>
              <a:rPr lang="fr-FR" sz="32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gouverner en obéissant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»)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Municipalisme libertaire au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Rojava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: Coopératives + Pouvoirs publics ? (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Bookchine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Cosmopolitisme (I.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Stengers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? Qui intègre au politique tout le « vivant »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Décroissance (S. Latouche, ,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fr-F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Parrique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?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… = rôle de </a:t>
            </a: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l’internationale « </a:t>
            </a:r>
            <a:r>
              <a:rPr lang="fr-FR" sz="32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wokiste</a:t>
            </a: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» ? 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</a:t>
            </a: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terre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le </a:t>
            </a: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genre, 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</a:t>
            </a:r>
            <a:r>
              <a:rPr lang="fr-FR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race, le précariat</a:t>
            </a:r>
            <a:endParaRPr lang="fr-F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Voir ….  </a:t>
            </a:r>
            <a:r>
              <a:rPr lang="fr-FR" sz="32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fabrique de l’émancipation 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fr-FR" sz="3200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itchFamily="2" charset="2"/>
              </a:rPr>
              <a:t>) </a:t>
            </a:r>
            <a:endParaRPr lang="fr-FR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altLang="fr-FR" sz="4400" b="1" i="1" dirty="0">
              <a:effectLst>
                <a:outerShdw blurRad="38100" dist="38100" dir="2700000" algn="tl">
                  <a:srgbClr val="000000"/>
                </a:outerShdw>
              </a:effectLst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Override1.xml><?xml version="1.0" encoding="utf-8"?>
<a:themeOverride xmlns:a="http://schemas.openxmlformats.org/drawingml/2006/main">
  <a:clrScheme name="Colis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ppt/theme/themeOverride2.xml><?xml version="1.0" encoding="utf-8"?>
<a:themeOverride xmlns:a="http://schemas.openxmlformats.org/drawingml/2006/main">
  <a:clrScheme name="Colis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468A151B552F40B9046D1E84A085E0" ma:contentTypeVersion="16" ma:contentTypeDescription="Crée un document." ma:contentTypeScope="" ma:versionID="0e22b7ea7286382c85813350b9d55031">
  <xsd:schema xmlns:xsd="http://www.w3.org/2001/XMLSchema" xmlns:xs="http://www.w3.org/2001/XMLSchema" xmlns:p="http://schemas.microsoft.com/office/2006/metadata/properties" xmlns:ns2="01f710c1-796d-4ae0-a7a6-bad898af5378" xmlns:ns3="2395d0d2-3a5e-4dac-80ff-68b36845c0e0" targetNamespace="http://schemas.microsoft.com/office/2006/metadata/properties" ma:root="true" ma:fieldsID="41ef77feaadb2f8c19bcddda73339316" ns2:_="" ns3:_="">
    <xsd:import namespace="01f710c1-796d-4ae0-a7a6-bad898af5378"/>
    <xsd:import namespace="2395d0d2-3a5e-4dac-80ff-68b36845c0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dateetheur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710c1-796d-4ae0-a7a6-bad898af5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330aef56-91ba-411f-bfcc-17c6f30e3c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etheure" ma:index="23" nillable="true" ma:displayName="date et heure" ma:format="DateOnly" ma:internalName="dateetheur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95d0d2-3a5e-4dac-80ff-68b36845c0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d4c419c-07ad-474d-a044-688493490961}" ma:internalName="TaxCatchAll" ma:showField="CatchAllData" ma:web="2395d0d2-3a5e-4dac-80ff-68b36845c0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95d0d2-3a5e-4dac-80ff-68b36845c0e0" xsi:nil="true"/>
    <lcf76f155ced4ddcb4097134ff3c332f xmlns="01f710c1-796d-4ae0-a7a6-bad898af5378">
      <Terms xmlns="http://schemas.microsoft.com/office/infopath/2007/PartnerControls"/>
    </lcf76f155ced4ddcb4097134ff3c332f>
    <dateetheure xmlns="01f710c1-796d-4ae0-a7a6-bad898af5378" xsi:nil="true"/>
  </documentManagement>
</p:properties>
</file>

<file path=customXml/itemProps1.xml><?xml version="1.0" encoding="utf-8"?>
<ds:datastoreItem xmlns:ds="http://schemas.openxmlformats.org/officeDocument/2006/customXml" ds:itemID="{CB482A41-0ADF-4233-95ED-4BE8694479B7}"/>
</file>

<file path=customXml/itemProps2.xml><?xml version="1.0" encoding="utf-8"?>
<ds:datastoreItem xmlns:ds="http://schemas.openxmlformats.org/officeDocument/2006/customXml" ds:itemID="{6110A610-4A26-4EE2-B356-BBBC0B1BA7C0}"/>
</file>

<file path=customXml/itemProps3.xml><?xml version="1.0" encoding="utf-8"?>
<ds:datastoreItem xmlns:ds="http://schemas.openxmlformats.org/officeDocument/2006/customXml" ds:itemID="{FEE641E8-007B-4916-87F9-F4580E395198}"/>
</file>

<file path=docProps/app.xml><?xml version="1.0" encoding="utf-8"?>
<Properties xmlns="http://schemas.openxmlformats.org/officeDocument/2006/extended-properties" xmlns:vt="http://schemas.openxmlformats.org/officeDocument/2006/docPropsVTypes">
  <Template>{1D99134D-D289-D942-B1F5-8F579615F539}tf10001120</Template>
  <TotalTime>98319</TotalTime>
  <Words>925</Words>
  <Application>Microsoft Macintosh PowerPoint</Application>
  <PresentationFormat>Affichage à l'écran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Calisto MT</vt:lpstr>
      <vt:lpstr>Gill Sans MT</vt:lpstr>
      <vt:lpstr>Wingdings</vt:lpstr>
      <vt:lpstr>Colis</vt:lpstr>
      <vt:lpstr>Colloque : L’associatif, une force de proposition et de changement politique   CAI Namur</vt:lpstr>
      <vt:lpstr>Chapitre 1 </vt:lpstr>
      <vt:lpstr>la modernité « restreinte  » des Droits de l’homme</vt:lpstr>
      <vt:lpstr>Des associations interdites </vt:lpstr>
      <vt:lpstr>Chapitre 2</vt:lpstr>
      <vt:lpstr>Avènement du salariat et élargissement de la « modernité » Le service public se repose sur les associations</vt:lpstr>
      <vt:lpstr>la nouvelle restriction de la modernité (depuis 1980) Les Bulshit jobs pour le précariat</vt:lpstr>
      <vt:lpstr>- le 3e esprit du capitalisme </vt:lpstr>
      <vt:lpstr>Conclusion : un peu de politique ? </vt:lpstr>
    </vt:vector>
  </TitlesOfParts>
  <Company>Fonds National de la recherche scientifique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 politique de l’association</dc:title>
  <dc:creator>Bruno  Frère</dc:creator>
  <cp:lastModifiedBy>Frère Bruno</cp:lastModifiedBy>
  <cp:revision>547</cp:revision>
  <cp:lastPrinted>2023-04-25T05:37:03Z</cp:lastPrinted>
  <dcterms:created xsi:type="dcterms:W3CDTF">2012-02-08T09:40:03Z</dcterms:created>
  <dcterms:modified xsi:type="dcterms:W3CDTF">2025-03-13T15:49:41Z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0x01010025468A151B552F40B9046D1E84A085E0</vt:lpwstr>
  </property>
</Properties>
</file>