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7" r:id="rId4"/>
  </p:sldMasterIdLst>
  <p:notesMasterIdLst>
    <p:notesMasterId r:id="rId15"/>
  </p:notesMasterIdLst>
  <p:handoutMasterIdLst>
    <p:handoutMasterId r:id="rId16"/>
  </p:handoutMasterIdLst>
  <p:sldIdLst>
    <p:sldId id="1864" r:id="rId5"/>
    <p:sldId id="1863" r:id="rId6"/>
    <p:sldId id="1865" r:id="rId7"/>
    <p:sldId id="1860" r:id="rId8"/>
    <p:sldId id="1846" r:id="rId9"/>
    <p:sldId id="1845" r:id="rId10"/>
    <p:sldId id="1858" r:id="rId11"/>
    <p:sldId id="1852" r:id="rId12"/>
    <p:sldId id="1849" r:id="rId13"/>
    <p:sldId id="1862" r:id="rId14"/>
  </p:sldIdLst>
  <p:sldSz cx="12192000" cy="6858000"/>
  <p:notesSz cx="6858000" cy="9144000"/>
  <p:defaultTextStyle>
    <a:defPPr rtl="0"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480" userDrawn="1">
          <p15:clr>
            <a:srgbClr val="A4A3A4"/>
          </p15:clr>
        </p15:guide>
        <p15:guide id="3" pos="7200" userDrawn="1">
          <p15:clr>
            <a:srgbClr val="A4A3A4"/>
          </p15:clr>
        </p15:guide>
        <p15:guide id="4" pos="4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9000"/>
    <a:srgbClr val="007788"/>
    <a:srgbClr val="FF2625"/>
    <a:srgbClr val="297C2A"/>
    <a:srgbClr val="FE4387"/>
    <a:srgbClr val="01C2D1"/>
    <a:srgbClr val="D6D734"/>
    <a:srgbClr val="005C68"/>
    <a:srgbClr val="3B2E58"/>
    <a:srgbClr val="6B2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8028" autoAdjust="0"/>
    <p:restoredTop sz="94663"/>
  </p:normalViewPr>
  <p:slideViewPr>
    <p:cSldViewPr snapToGrid="0">
      <p:cViewPr varScale="1">
        <p:scale>
          <a:sx n="78" d="100"/>
          <a:sy n="78" d="100"/>
        </p:scale>
        <p:origin x="739" y="62"/>
      </p:cViewPr>
      <p:guideLst>
        <p:guide orient="horz" pos="2160"/>
        <p:guide pos="480"/>
        <p:guide pos="7200"/>
        <p:guide pos="43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84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>
            <a:extLst>
              <a:ext uri="{FF2B5EF4-FFF2-40B4-BE49-F238E27FC236}">
                <a16:creationId xmlns:a16="http://schemas.microsoft.com/office/drawing/2014/main" id="{2D6E6F06-A8AD-4166-9309-5BA718683CA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0FB915A-1198-4BC2-BE07-2A9A6F3684C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2B613B2-BA7F-47D6-A907-400ADCE44FEB}" type="datetime1">
              <a:rPr lang="fr-FR" smtClean="0"/>
              <a:t>16/04/2025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0B5FC8A-6693-4749-AF3C-C87F674150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1A194F9-6D22-48C1-A1A6-51E7F90A1B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C3908E8-FFCC-4E7C-A1CD-3147A6AC4D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4709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D9F622F8-1824-4338-8C3C-5529D3BDEF4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 rtl="0">
              <a:defRPr/>
            </a:pPr>
            <a:endParaRPr lang="fr-FR" noProof="0" dirty="0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618DDD53-BB38-4118-BC75-9CE27D49C55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 rtl="0">
              <a:defRPr/>
            </a:pPr>
            <a:endParaRPr lang="fr-FR" noProof="0" dirty="0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6C03B6F7-B1AE-4118-ABA2-FFEC9B8F0E9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646F5356-BDE8-43C1-9587-85323D02B19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r>
              <a:rPr lang="fr-FR" noProof="0" dirty="0"/>
              <a:t>Modifiez les styles du texte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89912C35-11A9-4DA7-8476-F1823F658CA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 rtl="0">
              <a:defRPr/>
            </a:pPr>
            <a:endParaRPr lang="fr-FR" noProof="0" dirty="0"/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7180ED79-CEC3-4FB9-B511-8597B20A0C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 rtl="0"/>
            <a:fld id="{6DEB7EE2-04A2-4FB2-9625-C9C73AC4D32F}" type="slidenum">
              <a:rPr lang="fr-FR" altLang="en-US" noProof="0" smtClean="0"/>
              <a:pPr/>
              <a:t>‹N°›</a:t>
            </a:fld>
            <a:endParaRPr lang="fr-FR" altLang="en-US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FA4671F7-4D2C-4B1E-AED7-24676BE8B4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rtl="0" eaLnBrk="1" hangingPunct="1"/>
            <a:fld id="{947842D7-C728-4EBD-982B-B8BE79E4DBBE}" type="slidenum">
              <a:rPr lang="fr-FR" altLang="en-US" smtClean="0"/>
              <a:pPr eaLnBrk="1" hangingPunct="1"/>
              <a:t>1</a:t>
            </a:fld>
            <a:endParaRPr lang="fr-FR" altLang="en-US" dirty="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D8E83BD0-7AE4-4323-9047-FC368929C5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FDECF5EC-C5EC-4723-8F4F-A75A20018F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/>
          <a:lstStyle/>
          <a:p>
            <a:pPr rtl="0" eaLnBrk="1" hangingPunct="1"/>
            <a:endParaRPr lang="fr-FR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8148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EB7EE2-04A2-4FB2-9625-C9C73AC4D32F}" type="slidenum">
              <a:rPr lang="fr-FR" altLang="en-US" smtClean="0"/>
              <a:pPr rtl="0"/>
              <a:t>10</a:t>
            </a:fld>
            <a:endParaRPr lang="fr-FR" altLang="en-US" dirty="0"/>
          </a:p>
        </p:txBody>
      </p:sp>
    </p:spTree>
    <p:extLst>
      <p:ext uri="{BB962C8B-B14F-4D97-AF65-F5344CB8AC3E}">
        <p14:creationId xmlns:p14="http://schemas.microsoft.com/office/powerpoint/2010/main" val="3078182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s commentaires 1">
            <a:extLst>
              <a:ext uri="{FF2B5EF4-FFF2-40B4-BE49-F238E27FC236}">
                <a16:creationId xmlns:a16="http://schemas.microsoft.com/office/drawing/2014/main" id="{243A5AC0-459E-4425-91E3-48F0DAB26F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6275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B8B317-708A-9137-BD8B-B275A36598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61BBA955-3E4F-3DF9-E9A3-9EAC2CA950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69CAACEF-FE18-498B-EADA-1EC0D2F57F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17F7F27-8AE1-D5AF-97F5-34924EA549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EB7EE2-04A2-4FB2-9625-C9C73AC4D32F}" type="slidenum">
              <a:rPr kumimoji="0" lang="fr-F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18229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6DEB7EE2-04A2-4FB2-9625-C9C73AC4D32F}" type="slidenum">
              <a:rPr lang="fr-FR" altLang="en-US" smtClean="0"/>
              <a:pPr rtl="0"/>
              <a:t>4</a:t>
            </a:fld>
            <a:endParaRPr lang="fr-FR" altLang="en-US" dirty="0"/>
          </a:p>
        </p:txBody>
      </p:sp>
    </p:spTree>
    <p:extLst>
      <p:ext uri="{BB962C8B-B14F-4D97-AF65-F5344CB8AC3E}">
        <p14:creationId xmlns:p14="http://schemas.microsoft.com/office/powerpoint/2010/main" val="31508859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EB7EE2-04A2-4FB2-9625-C9C73AC4D32F}" type="slidenum">
              <a:rPr lang="fr-FR" altLang="en-US" smtClean="0"/>
              <a:pPr rtl="0"/>
              <a:t>5</a:t>
            </a:fld>
            <a:endParaRPr lang="fr-FR" altLang="en-US" dirty="0"/>
          </a:p>
        </p:txBody>
      </p:sp>
    </p:spTree>
    <p:extLst>
      <p:ext uri="{BB962C8B-B14F-4D97-AF65-F5344CB8AC3E}">
        <p14:creationId xmlns:p14="http://schemas.microsoft.com/office/powerpoint/2010/main" val="30892715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6DEB7EE2-04A2-4FB2-9625-C9C73AC4D32F}" type="slidenum">
              <a:rPr lang="fr-FR" altLang="en-US" smtClean="0"/>
              <a:pPr rtl="0"/>
              <a:t>6</a:t>
            </a:fld>
            <a:endParaRPr lang="fr-FR" altLang="en-US" dirty="0"/>
          </a:p>
        </p:txBody>
      </p:sp>
    </p:spTree>
    <p:extLst>
      <p:ext uri="{BB962C8B-B14F-4D97-AF65-F5344CB8AC3E}">
        <p14:creationId xmlns:p14="http://schemas.microsoft.com/office/powerpoint/2010/main" val="16322788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EB7EE2-04A2-4FB2-9625-C9C73AC4D32F}" type="slidenum">
              <a:rPr lang="fr-FR" altLang="en-US" smtClean="0"/>
              <a:pPr rtl="0"/>
              <a:t>7</a:t>
            </a:fld>
            <a:endParaRPr lang="fr-FR" altLang="en-US" dirty="0"/>
          </a:p>
        </p:txBody>
      </p:sp>
    </p:spTree>
    <p:extLst>
      <p:ext uri="{BB962C8B-B14F-4D97-AF65-F5344CB8AC3E}">
        <p14:creationId xmlns:p14="http://schemas.microsoft.com/office/powerpoint/2010/main" val="36538010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DEB7EE2-04A2-4FB2-9625-C9C73AC4D32F}" type="slidenum">
              <a:rPr lang="fr-FR" altLang="en-US" smtClean="0"/>
              <a:pPr rtl="0"/>
              <a:t>9</a:t>
            </a:fld>
            <a:endParaRPr lang="fr-FR" altLang="en-US" dirty="0"/>
          </a:p>
        </p:txBody>
      </p:sp>
    </p:spTree>
    <p:extLst>
      <p:ext uri="{BB962C8B-B14F-4D97-AF65-F5344CB8AC3E}">
        <p14:creationId xmlns:p14="http://schemas.microsoft.com/office/powerpoint/2010/main" val="1983531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69BE3FD0-1382-4F0E-A01F-F6C205E7DCD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12641" y="3554917"/>
            <a:ext cx="6438912" cy="763083"/>
          </a:xfrm>
        </p:spPr>
        <p:txBody>
          <a:bodyPr rtlCol="0">
            <a:noAutofit/>
          </a:bodyPr>
          <a:lstStyle>
            <a:lvl1pPr marL="0" indent="0">
              <a:buNone/>
              <a:defRPr sz="4000"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fr-FR" noProof="0"/>
              <a:t>Modifiez les styles du texte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E0BC0C9-E1C8-43B4-B02D-558783360CD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4612640" y="2311400"/>
            <a:ext cx="5156200" cy="1117600"/>
          </a:xfrm>
        </p:spPr>
        <p:txBody>
          <a:bodyPr rtlCol="0" anchor="ctr">
            <a:normAutofit fontScale="90000"/>
          </a:bodyPr>
          <a:lstStyle>
            <a:lvl1pPr>
              <a:defRPr>
                <a:latin typeface="+mj-lt"/>
              </a:defRPr>
            </a:lvl1pPr>
          </a:lstStyle>
          <a:p>
            <a:pPr algn="l" rtl="0" eaLnBrk="1" hangingPunct="1"/>
            <a:r>
              <a:rPr lang="fr-FR" altLang="en-US" sz="6600" b="1" noProof="0">
                <a:latin typeface="+mn-lt"/>
              </a:rPr>
              <a:t>Modifiez le style du titre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D685578F-CE23-4B1E-8B29-2B29EC47FA2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352759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679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0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3E65ED86-A26C-479A-8393-0BFDCBCD43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1783952"/>
            <a:ext cx="10668000" cy="1111648"/>
          </a:xfrm>
          <a:prstGeom prst="rect">
            <a:avLst/>
          </a:prstGeom>
          <a:noFill/>
        </p:spPr>
        <p:txBody>
          <a:bodyPr wrap="square" lIns="91440" tIns="0" rIns="91440" bIns="0" rtlCol="0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r-FR" noProof="0"/>
              <a:t>Insérer du contenu ici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F513624-9AD4-4B61-B3D1-7B2121350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4"/>
            <a:ext cx="10591800" cy="646332"/>
          </a:xfrm>
        </p:spPr>
        <p:txBody>
          <a:bodyPr rtlCol="0">
            <a:no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422917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0928802-1088-4640-8101-A0576B7838FD}" type="datetime1">
              <a:rPr lang="fr-FR" noProof="0" smtClean="0"/>
              <a:t>16/04/2025</a:t>
            </a:fld>
            <a:endParaRPr lang="fr-FR" noProof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715270E-046A-4C23-BC98-E307A7DD6BE8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4137841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d’une phot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8498B63D-F60C-4A9D-8D3E-0C7CD748FE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1905000"/>
            <a:ext cx="5334000" cy="3276600"/>
          </a:xfrm>
        </p:spPr>
        <p:txBody>
          <a:bodyPr rtlCol="0"/>
          <a:lstStyle>
            <a:lvl1pPr marL="0" indent="0">
              <a:buNone/>
              <a:defRPr sz="2000" b="1"/>
            </a:lvl1pPr>
            <a:lvl2pPr marL="228600" indent="-228600">
              <a:spcBef>
                <a:spcPts val="1000"/>
              </a:spcBef>
              <a:tabLst/>
              <a:defRPr sz="1800"/>
            </a:lvl2pPr>
          </a:lstStyle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</p:txBody>
      </p:sp>
      <p:sp>
        <p:nvSpPr>
          <p:cNvPr id="14" name="Espace réservé d’image 13">
            <a:extLst>
              <a:ext uri="{FF2B5EF4-FFF2-40B4-BE49-F238E27FC236}">
                <a16:creationId xmlns:a16="http://schemas.microsoft.com/office/drawing/2014/main" id="{9B1932CF-F265-4AEE-8704-F42C01AFB47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58000" y="715963"/>
            <a:ext cx="4572000" cy="5113336"/>
          </a:xfrm>
        </p:spPr>
        <p:txBody>
          <a:bodyPr rtlCol="0"/>
          <a:lstStyle>
            <a:lvl1pPr>
              <a:buNone/>
              <a:defRPr/>
            </a:lvl1pPr>
          </a:lstStyle>
          <a:p>
            <a:pPr rtl="0"/>
            <a:r>
              <a:rPr lang="fr-FR" noProof="0"/>
              <a:t>Cliquez sur l'icône pour ajouter une image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C19AE8D-05DC-434E-8BAB-DB7EE746238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  <p:sp>
        <p:nvSpPr>
          <p:cNvPr id="3" name="Titre 2">
            <a:extLst>
              <a:ext uri="{FF2B5EF4-FFF2-40B4-BE49-F238E27FC236}">
                <a16:creationId xmlns:a16="http://schemas.microsoft.com/office/drawing/2014/main" id="{33CCC0B9-F174-4BEA-B4A2-17F39F974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2"/>
            <a:ext cx="5334000" cy="1189038"/>
          </a:xfrm>
        </p:spPr>
        <p:txBody>
          <a:bodyPr rtlCol="0" anchor="t">
            <a:no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104946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de deux photos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8498B63D-F60C-4A9D-8D3E-0C7CD748FE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1905000"/>
            <a:ext cx="5334000" cy="3276600"/>
          </a:xfrm>
        </p:spPr>
        <p:txBody>
          <a:bodyPr rtlCol="0"/>
          <a:lstStyle>
            <a:lvl1pPr marL="0" indent="0">
              <a:buNone/>
              <a:defRPr sz="2000" b="1"/>
            </a:lvl1pPr>
            <a:lvl2pPr marL="228600">
              <a:spcBef>
                <a:spcPts val="1000"/>
              </a:spcBef>
              <a:defRPr sz="1800"/>
            </a:lvl2pPr>
          </a:lstStyle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</p:txBody>
      </p:sp>
      <p:sp>
        <p:nvSpPr>
          <p:cNvPr id="8" name="Espace réservé d’image 13">
            <a:extLst>
              <a:ext uri="{FF2B5EF4-FFF2-40B4-BE49-F238E27FC236}">
                <a16:creationId xmlns:a16="http://schemas.microsoft.com/office/drawing/2014/main" id="{89E410BA-B0FE-4F0E-8BE5-D33CC016635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58000" y="3444081"/>
            <a:ext cx="4572000" cy="2362200"/>
          </a:xfrm>
        </p:spPr>
        <p:txBody>
          <a:bodyPr rtlCol="0"/>
          <a:lstStyle>
            <a:lvl1pPr>
              <a:buNone/>
              <a:defRPr/>
            </a:lvl1pPr>
          </a:lstStyle>
          <a:p>
            <a:pPr rtl="0"/>
            <a:r>
              <a:rPr lang="fr-FR" noProof="0"/>
              <a:t>Cliquez sur l'icône pour ajouter une image</a:t>
            </a:r>
          </a:p>
        </p:txBody>
      </p:sp>
      <p:sp>
        <p:nvSpPr>
          <p:cNvPr id="9" name="Espace réservé d’image 13">
            <a:extLst>
              <a:ext uri="{FF2B5EF4-FFF2-40B4-BE49-F238E27FC236}">
                <a16:creationId xmlns:a16="http://schemas.microsoft.com/office/drawing/2014/main" id="{827A95C0-AE8D-46E1-9EF9-64504CBEF9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858000" y="715963"/>
            <a:ext cx="4572000" cy="2362200"/>
          </a:xfrm>
        </p:spPr>
        <p:txBody>
          <a:bodyPr rtlCol="0"/>
          <a:lstStyle>
            <a:lvl1pPr>
              <a:buNone/>
              <a:defRPr/>
            </a:lvl1pPr>
          </a:lstStyle>
          <a:p>
            <a:pPr rtl="0"/>
            <a:r>
              <a:rPr lang="fr-FR" noProof="0"/>
              <a:t>Cliquez sur l'icône pour ajouter une image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5BEAC93-2E5F-4D18-864F-810515C360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  <p:sp>
        <p:nvSpPr>
          <p:cNvPr id="10" name="Titre 2">
            <a:extLst>
              <a:ext uri="{FF2B5EF4-FFF2-40B4-BE49-F238E27FC236}">
                <a16:creationId xmlns:a16="http://schemas.microsoft.com/office/drawing/2014/main" id="{3F45076F-4240-4B40-8CE4-637DD751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3"/>
            <a:ext cx="5334000" cy="1189038"/>
          </a:xfrm>
        </p:spPr>
        <p:txBody>
          <a:bodyPr rtlCol="0" anchor="t">
            <a:norm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586680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72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du modèle droi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E0490D68-B82F-49A4-A08B-9A8AF3A6F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721600" y="0"/>
            <a:ext cx="4470400" cy="6858000"/>
          </a:xfrm>
          <a:prstGeom prst="rect">
            <a:avLst/>
          </a:prstGeom>
        </p:spPr>
      </p:pic>
      <p:sp>
        <p:nvSpPr>
          <p:cNvPr id="12" name="Espace réservé du texte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1905000"/>
            <a:ext cx="6477000" cy="3276600"/>
          </a:xfrm>
        </p:spPr>
        <p:txBody>
          <a:bodyPr rtlCol="0"/>
          <a:lstStyle>
            <a:lvl1pPr marL="0" indent="0">
              <a:buNone/>
              <a:defRPr sz="2000" b="1">
                <a:solidFill>
                  <a:schemeClr val="bg2"/>
                </a:solidFill>
              </a:defRPr>
            </a:lvl1pPr>
            <a:lvl2pPr marL="228600">
              <a:spcBef>
                <a:spcPts val="1000"/>
              </a:spcBef>
              <a:defRPr sz="1800">
                <a:solidFill>
                  <a:schemeClr val="bg2"/>
                </a:solidFill>
              </a:defRPr>
            </a:lvl2pPr>
          </a:lstStyle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C807187F-739A-422C-9E4F-F94E6DE092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21600" y="0"/>
            <a:ext cx="44704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6EF87E8F-5716-4A71-B64F-EC5A742B4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1"/>
            <a:ext cx="6477000" cy="1189038"/>
          </a:xfrm>
        </p:spPr>
        <p:txBody>
          <a:bodyPr rtlCol="0" anchor="t"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2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7207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du modèle gauch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texte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99743" y="1905000"/>
            <a:ext cx="6477000" cy="3276600"/>
          </a:xfrm>
        </p:spPr>
        <p:txBody>
          <a:bodyPr rtlCol="0"/>
          <a:lstStyle>
            <a:lvl1pPr marL="0" indent="0">
              <a:buNone/>
              <a:defRPr sz="2000" b="1">
                <a:solidFill>
                  <a:schemeClr val="bg2"/>
                </a:solidFill>
              </a:defRPr>
            </a:lvl1pPr>
            <a:lvl2pPr marL="228600" indent="-228600">
              <a:spcBef>
                <a:spcPts val="1000"/>
              </a:spcBef>
              <a:defRPr sz="1800">
                <a:solidFill>
                  <a:schemeClr val="bg2"/>
                </a:solidFill>
              </a:defRPr>
            </a:lvl2pPr>
          </a:lstStyle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F683DB48-CF57-4729-916D-E4E70143AC6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-1200150" y="1200150"/>
            <a:ext cx="6858000" cy="4457700"/>
          </a:xfrm>
          <a:prstGeom prst="rect">
            <a:avLst/>
          </a:prstGeom>
        </p:spPr>
      </p:pic>
      <p:sp>
        <p:nvSpPr>
          <p:cNvPr id="3" name="Titre 2">
            <a:extLst>
              <a:ext uri="{FF2B5EF4-FFF2-40B4-BE49-F238E27FC236}">
                <a16:creationId xmlns:a16="http://schemas.microsoft.com/office/drawing/2014/main" id="{C7668F4E-0433-49FD-9D92-3B60E9B0A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9742" y="715961"/>
            <a:ext cx="6477000" cy="1189037"/>
          </a:xfrm>
        </p:spPr>
        <p:txBody>
          <a:bodyPr rtlCol="0" anchor="t">
            <a:normAutofit/>
          </a:bodyPr>
          <a:lstStyle>
            <a:lvl1pPr>
              <a:spcBef>
                <a:spcPts val="1000"/>
              </a:spcBef>
              <a:defRPr sz="4000" b="1" spc="-50" baseline="0">
                <a:solidFill>
                  <a:schemeClr val="accent4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18987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08" userDrawn="1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confetti viole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rtlCol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pPr rtl="0"/>
            <a:r>
              <a:rPr lang="fr-FR" noProof="0"/>
              <a:t>Titre de section avec bordure</a:t>
            </a:r>
          </a:p>
        </p:txBody>
      </p:sp>
      <p:sp>
        <p:nvSpPr>
          <p:cNvPr id="6" name="Espace réservé du texte 4">
            <a:extLst>
              <a:ext uri="{FF2B5EF4-FFF2-40B4-BE49-F238E27FC236}">
                <a16:creationId xmlns:a16="http://schemas.microsoft.com/office/drawing/2014/main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r-FR" noProof="0"/>
              <a:t>Insérer du contenu ici</a:t>
            </a:r>
          </a:p>
        </p:txBody>
      </p:sp>
      <p:sp>
        <p:nvSpPr>
          <p:cNvPr id="119" name="Forme libre 5">
            <a:extLst>
              <a:ext uri="{FF2B5EF4-FFF2-40B4-BE49-F238E27FC236}">
                <a16:creationId xmlns:a16="http://schemas.microsoft.com/office/drawing/2014/main" id="{83D44B3A-DC81-4CDB-80B8-F943DED435E9}"/>
              </a:ext>
            </a:extLst>
          </p:cNvPr>
          <p:cNvSpPr>
            <a:spLocks/>
          </p:cNvSpPr>
          <p:nvPr userDrawn="1"/>
        </p:nvSpPr>
        <p:spPr bwMode="auto">
          <a:xfrm>
            <a:off x="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21" name="Forme libre 5">
            <a:extLst>
              <a:ext uri="{FF2B5EF4-FFF2-40B4-BE49-F238E27FC236}">
                <a16:creationId xmlns:a16="http://schemas.microsoft.com/office/drawing/2014/main" id="{151569B0-9C86-438F-A1AE-05ED60D0F265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23" name="Forme libre 5">
            <a:extLst>
              <a:ext uri="{FF2B5EF4-FFF2-40B4-BE49-F238E27FC236}">
                <a16:creationId xmlns:a16="http://schemas.microsoft.com/office/drawing/2014/main" id="{CCD311FE-1421-46A5-92B9-3C8A6A7F5E8C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25" name="Forme libre 5">
            <a:extLst>
              <a:ext uri="{FF2B5EF4-FFF2-40B4-BE49-F238E27FC236}">
                <a16:creationId xmlns:a16="http://schemas.microsoft.com/office/drawing/2014/main" id="{2B789E47-10B7-479F-B3E4-97A211C54085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27" name="Forme libre 5">
            <a:extLst>
              <a:ext uri="{FF2B5EF4-FFF2-40B4-BE49-F238E27FC236}">
                <a16:creationId xmlns:a16="http://schemas.microsoft.com/office/drawing/2014/main" id="{E771A75F-B91F-4601-B829-BEEA9E2B5912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29" name="Forme libre 5">
            <a:extLst>
              <a:ext uri="{FF2B5EF4-FFF2-40B4-BE49-F238E27FC236}">
                <a16:creationId xmlns:a16="http://schemas.microsoft.com/office/drawing/2014/main" id="{12BE88AE-786D-4978-8E31-4015DBC2A4C3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31" name="Forme libre 5">
            <a:extLst>
              <a:ext uri="{FF2B5EF4-FFF2-40B4-BE49-F238E27FC236}">
                <a16:creationId xmlns:a16="http://schemas.microsoft.com/office/drawing/2014/main" id="{315D8FE8-C69A-44FB-BD09-7F0E768518E0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33" name="Forme libre 5">
            <a:extLst>
              <a:ext uri="{FF2B5EF4-FFF2-40B4-BE49-F238E27FC236}">
                <a16:creationId xmlns:a16="http://schemas.microsoft.com/office/drawing/2014/main" id="{50F99163-4524-4752-96D9-AA617FC04D65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35" name="Forme libre 5">
            <a:extLst>
              <a:ext uri="{FF2B5EF4-FFF2-40B4-BE49-F238E27FC236}">
                <a16:creationId xmlns:a16="http://schemas.microsoft.com/office/drawing/2014/main" id="{C777E46D-D756-4BDA-A3B4-2DB1DE6E61D7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37" name="Forme libre 5">
            <a:extLst>
              <a:ext uri="{FF2B5EF4-FFF2-40B4-BE49-F238E27FC236}">
                <a16:creationId xmlns:a16="http://schemas.microsoft.com/office/drawing/2014/main" id="{25B709C5-D087-49F1-A8A6-2D75DE33C76B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39" name="Forme libre 5">
            <a:extLst>
              <a:ext uri="{FF2B5EF4-FFF2-40B4-BE49-F238E27FC236}">
                <a16:creationId xmlns:a16="http://schemas.microsoft.com/office/drawing/2014/main" id="{519D68D8-74F8-44F1-B73F-42156F9FDC23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41" name="Forme libre 5">
            <a:extLst>
              <a:ext uri="{FF2B5EF4-FFF2-40B4-BE49-F238E27FC236}">
                <a16:creationId xmlns:a16="http://schemas.microsoft.com/office/drawing/2014/main" id="{543E355E-5790-4E21-8382-3C55A04CB9DC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43" name="Forme libre 5">
            <a:extLst>
              <a:ext uri="{FF2B5EF4-FFF2-40B4-BE49-F238E27FC236}">
                <a16:creationId xmlns:a16="http://schemas.microsoft.com/office/drawing/2014/main" id="{C6494B8B-41CF-4993-B667-E00F064C385F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45" name="Forme libre 5">
            <a:extLst>
              <a:ext uri="{FF2B5EF4-FFF2-40B4-BE49-F238E27FC236}">
                <a16:creationId xmlns:a16="http://schemas.microsoft.com/office/drawing/2014/main" id="{C4265E16-2BDF-4C97-8374-E88DBA6F3A72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47" name="Forme libre 5">
            <a:extLst>
              <a:ext uri="{FF2B5EF4-FFF2-40B4-BE49-F238E27FC236}">
                <a16:creationId xmlns:a16="http://schemas.microsoft.com/office/drawing/2014/main" id="{066F27C5-C1F6-4034-8DFE-3FD5C1AC0452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49" name="Forme libre 5">
            <a:extLst>
              <a:ext uri="{FF2B5EF4-FFF2-40B4-BE49-F238E27FC236}">
                <a16:creationId xmlns:a16="http://schemas.microsoft.com/office/drawing/2014/main" id="{2831DC9A-E543-4101-A138-7EFCEC705713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51" name="Forme libre 5">
            <a:extLst>
              <a:ext uri="{FF2B5EF4-FFF2-40B4-BE49-F238E27FC236}">
                <a16:creationId xmlns:a16="http://schemas.microsoft.com/office/drawing/2014/main" id="{48394A84-CE37-4002-93F8-44426484CDA8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53" name="Forme libre 5">
            <a:extLst>
              <a:ext uri="{FF2B5EF4-FFF2-40B4-BE49-F238E27FC236}">
                <a16:creationId xmlns:a16="http://schemas.microsoft.com/office/drawing/2014/main" id="{B961E482-D999-4A66-AD86-3542D3D18CF4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55" name="Forme libre 5">
            <a:extLst>
              <a:ext uri="{FF2B5EF4-FFF2-40B4-BE49-F238E27FC236}">
                <a16:creationId xmlns:a16="http://schemas.microsoft.com/office/drawing/2014/main" id="{B3AB249E-9AC7-4283-9819-84552EE8DA60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57" name="Forme libre 5">
            <a:extLst>
              <a:ext uri="{FF2B5EF4-FFF2-40B4-BE49-F238E27FC236}">
                <a16:creationId xmlns:a16="http://schemas.microsoft.com/office/drawing/2014/main" id="{143194C4-B8D5-40E8-AA29-09CCFCCB1AAD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59" name="Forme libre 5">
            <a:extLst>
              <a:ext uri="{FF2B5EF4-FFF2-40B4-BE49-F238E27FC236}">
                <a16:creationId xmlns:a16="http://schemas.microsoft.com/office/drawing/2014/main" id="{7D46313C-EB02-4047-89F6-D334E1D6555E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61" name="Forme libre 5">
            <a:extLst>
              <a:ext uri="{FF2B5EF4-FFF2-40B4-BE49-F238E27FC236}">
                <a16:creationId xmlns:a16="http://schemas.microsoft.com/office/drawing/2014/main" id="{9D574720-4432-414F-A755-2165DB6A12B1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63" name="Forme libre 5">
            <a:extLst>
              <a:ext uri="{FF2B5EF4-FFF2-40B4-BE49-F238E27FC236}">
                <a16:creationId xmlns:a16="http://schemas.microsoft.com/office/drawing/2014/main" id="{60DBF99C-FDEF-4EB8-BEB3-6016CF556C4E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65" name="Forme libre 5">
            <a:extLst>
              <a:ext uri="{FF2B5EF4-FFF2-40B4-BE49-F238E27FC236}">
                <a16:creationId xmlns:a16="http://schemas.microsoft.com/office/drawing/2014/main" id="{F9BECBFC-E4BA-40A6-9C5C-2A5A5DF6702C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67" name="Forme libre 5">
            <a:extLst>
              <a:ext uri="{FF2B5EF4-FFF2-40B4-BE49-F238E27FC236}">
                <a16:creationId xmlns:a16="http://schemas.microsoft.com/office/drawing/2014/main" id="{083D96D8-F927-4368-82B6-DF0B012BEAB0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69" name="Forme libre 5">
            <a:extLst>
              <a:ext uri="{FF2B5EF4-FFF2-40B4-BE49-F238E27FC236}">
                <a16:creationId xmlns:a16="http://schemas.microsoft.com/office/drawing/2014/main" id="{C2459E27-74A6-4C11-B416-60F8ACAF5632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71" name="Forme libre 5">
            <a:extLst>
              <a:ext uri="{FF2B5EF4-FFF2-40B4-BE49-F238E27FC236}">
                <a16:creationId xmlns:a16="http://schemas.microsoft.com/office/drawing/2014/main" id="{EE8740CA-03F5-4DE6-A689-9CF8CD6403FD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73" name="Forme libre 5">
            <a:extLst>
              <a:ext uri="{FF2B5EF4-FFF2-40B4-BE49-F238E27FC236}">
                <a16:creationId xmlns:a16="http://schemas.microsoft.com/office/drawing/2014/main" id="{5EB10864-3F2A-490B-9AD9-34D31A126051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75" name="Forme libre 5">
            <a:extLst>
              <a:ext uri="{FF2B5EF4-FFF2-40B4-BE49-F238E27FC236}">
                <a16:creationId xmlns:a16="http://schemas.microsoft.com/office/drawing/2014/main" id="{CA75FFEE-499C-4285-A7E5-05E7568C3C07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77" name="Forme libre 5">
            <a:extLst>
              <a:ext uri="{FF2B5EF4-FFF2-40B4-BE49-F238E27FC236}">
                <a16:creationId xmlns:a16="http://schemas.microsoft.com/office/drawing/2014/main" id="{8932D4FB-D460-4F89-84DC-C0E9B85A0925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79" name="Forme libre 5">
            <a:extLst>
              <a:ext uri="{FF2B5EF4-FFF2-40B4-BE49-F238E27FC236}">
                <a16:creationId xmlns:a16="http://schemas.microsoft.com/office/drawing/2014/main" id="{D74F4718-2831-43DD-B0C3-FFFAF19748B8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81" name="Forme libre 5">
            <a:extLst>
              <a:ext uri="{FF2B5EF4-FFF2-40B4-BE49-F238E27FC236}">
                <a16:creationId xmlns:a16="http://schemas.microsoft.com/office/drawing/2014/main" id="{520F6E80-8A84-4DB2-A47F-74399197A10E}"/>
              </a:ext>
            </a:extLst>
          </p:cNvPr>
          <p:cNvSpPr>
            <a:spLocks/>
          </p:cNvSpPr>
          <p:nvPr userDrawn="1"/>
        </p:nvSpPr>
        <p:spPr bwMode="auto">
          <a:xfrm>
            <a:off x="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83" name="Forme libre 5">
            <a:extLst>
              <a:ext uri="{FF2B5EF4-FFF2-40B4-BE49-F238E27FC236}">
                <a16:creationId xmlns:a16="http://schemas.microsoft.com/office/drawing/2014/main" id="{6741FEE2-217E-4F02-A93D-3EC0B83DDFDF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85" name="Forme libre 5">
            <a:extLst>
              <a:ext uri="{FF2B5EF4-FFF2-40B4-BE49-F238E27FC236}">
                <a16:creationId xmlns:a16="http://schemas.microsoft.com/office/drawing/2014/main" id="{5AAF5A42-C6C0-4FAC-BE66-8AEB7C834AA4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87" name="Forme libre 5">
            <a:extLst>
              <a:ext uri="{FF2B5EF4-FFF2-40B4-BE49-F238E27FC236}">
                <a16:creationId xmlns:a16="http://schemas.microsoft.com/office/drawing/2014/main" id="{4A6B066C-DCAA-422A-9702-95152A0B04CB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89" name="Forme libre 5">
            <a:extLst>
              <a:ext uri="{FF2B5EF4-FFF2-40B4-BE49-F238E27FC236}">
                <a16:creationId xmlns:a16="http://schemas.microsoft.com/office/drawing/2014/main" id="{C1DD997A-6B6A-49DA-83B4-A6974F09A420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91" name="Forme libre 5">
            <a:extLst>
              <a:ext uri="{FF2B5EF4-FFF2-40B4-BE49-F238E27FC236}">
                <a16:creationId xmlns:a16="http://schemas.microsoft.com/office/drawing/2014/main" id="{17A31390-9BB8-4FE9-8FAB-88549A24175C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93" name="Forme libre 5">
            <a:extLst>
              <a:ext uri="{FF2B5EF4-FFF2-40B4-BE49-F238E27FC236}">
                <a16:creationId xmlns:a16="http://schemas.microsoft.com/office/drawing/2014/main" id="{20FAE2A1-8F27-49B8-8541-3C13B47AD6AC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95" name="Forme libre 5">
            <a:extLst>
              <a:ext uri="{FF2B5EF4-FFF2-40B4-BE49-F238E27FC236}">
                <a16:creationId xmlns:a16="http://schemas.microsoft.com/office/drawing/2014/main" id="{2F19ADC6-9832-4580-9A14-D1B481D11E29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97" name="Forme libre 5">
            <a:extLst>
              <a:ext uri="{FF2B5EF4-FFF2-40B4-BE49-F238E27FC236}">
                <a16:creationId xmlns:a16="http://schemas.microsoft.com/office/drawing/2014/main" id="{C1561070-E604-473F-8E55-B4502DA7BD6D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99" name="Forme libre 5">
            <a:extLst>
              <a:ext uri="{FF2B5EF4-FFF2-40B4-BE49-F238E27FC236}">
                <a16:creationId xmlns:a16="http://schemas.microsoft.com/office/drawing/2014/main" id="{4669F3F3-7F13-41B1-98EA-A04A88CE469C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01" name="Forme libre 5">
            <a:extLst>
              <a:ext uri="{FF2B5EF4-FFF2-40B4-BE49-F238E27FC236}">
                <a16:creationId xmlns:a16="http://schemas.microsoft.com/office/drawing/2014/main" id="{42BD7F25-AB3C-4D00-977B-E773BA10807B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03" name="Forme libre 5">
            <a:extLst>
              <a:ext uri="{FF2B5EF4-FFF2-40B4-BE49-F238E27FC236}">
                <a16:creationId xmlns:a16="http://schemas.microsoft.com/office/drawing/2014/main" id="{7B466185-3DA7-4D33-85BF-EAAB41254563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05" name="Forme libre 5">
            <a:extLst>
              <a:ext uri="{FF2B5EF4-FFF2-40B4-BE49-F238E27FC236}">
                <a16:creationId xmlns:a16="http://schemas.microsoft.com/office/drawing/2014/main" id="{067FBB6E-9FD4-4A30-8C7C-B36C4AA32A09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07" name="Forme libre 5">
            <a:extLst>
              <a:ext uri="{FF2B5EF4-FFF2-40B4-BE49-F238E27FC236}">
                <a16:creationId xmlns:a16="http://schemas.microsoft.com/office/drawing/2014/main" id="{0D0C4E3C-A37B-4027-B20D-46357FB3665E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09" name="Forme libre 5">
            <a:extLst>
              <a:ext uri="{FF2B5EF4-FFF2-40B4-BE49-F238E27FC236}">
                <a16:creationId xmlns:a16="http://schemas.microsoft.com/office/drawing/2014/main" id="{0FD2391E-D304-4294-8A05-6EC9E58FC417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11" name="Forme libre 5">
            <a:extLst>
              <a:ext uri="{FF2B5EF4-FFF2-40B4-BE49-F238E27FC236}">
                <a16:creationId xmlns:a16="http://schemas.microsoft.com/office/drawing/2014/main" id="{079D2452-BC77-4742-AB7B-30508A68E3CA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13" name="Forme libre 5">
            <a:extLst>
              <a:ext uri="{FF2B5EF4-FFF2-40B4-BE49-F238E27FC236}">
                <a16:creationId xmlns:a16="http://schemas.microsoft.com/office/drawing/2014/main" id="{7BCEC5E2-D648-46C8-8C64-94FDDCE7685B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15" name="Forme libre 5">
            <a:extLst>
              <a:ext uri="{FF2B5EF4-FFF2-40B4-BE49-F238E27FC236}">
                <a16:creationId xmlns:a16="http://schemas.microsoft.com/office/drawing/2014/main" id="{6E6770F7-8B3D-46A2-BB80-73A1D63F34D1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17" name="Forme libre 5">
            <a:extLst>
              <a:ext uri="{FF2B5EF4-FFF2-40B4-BE49-F238E27FC236}">
                <a16:creationId xmlns:a16="http://schemas.microsoft.com/office/drawing/2014/main" id="{DA305386-2CA9-4CB1-B6C1-3B6D7F722A4A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19" name="Forme libre 5">
            <a:extLst>
              <a:ext uri="{FF2B5EF4-FFF2-40B4-BE49-F238E27FC236}">
                <a16:creationId xmlns:a16="http://schemas.microsoft.com/office/drawing/2014/main" id="{7F1BBA34-10D4-44F3-AE4C-203CE5E635E3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21" name="Forme libre 5">
            <a:extLst>
              <a:ext uri="{FF2B5EF4-FFF2-40B4-BE49-F238E27FC236}">
                <a16:creationId xmlns:a16="http://schemas.microsoft.com/office/drawing/2014/main" id="{3E3BBB0A-F44B-4418-9AB5-90C76F47B65C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23" name="Forme libre 5">
            <a:extLst>
              <a:ext uri="{FF2B5EF4-FFF2-40B4-BE49-F238E27FC236}">
                <a16:creationId xmlns:a16="http://schemas.microsoft.com/office/drawing/2014/main" id="{786EAD10-8FDE-4463-AB44-FA22D4E08EB6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25" name="Forme libre 5">
            <a:extLst>
              <a:ext uri="{FF2B5EF4-FFF2-40B4-BE49-F238E27FC236}">
                <a16:creationId xmlns:a16="http://schemas.microsoft.com/office/drawing/2014/main" id="{F7762CAA-ACEF-45F9-9F8B-D4F10B020BC3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27" name="Forme libre 5">
            <a:extLst>
              <a:ext uri="{FF2B5EF4-FFF2-40B4-BE49-F238E27FC236}">
                <a16:creationId xmlns:a16="http://schemas.microsoft.com/office/drawing/2014/main" id="{386FE2DA-52B1-4946-89A1-7E807D6B8820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29" name="Forme libre 5">
            <a:extLst>
              <a:ext uri="{FF2B5EF4-FFF2-40B4-BE49-F238E27FC236}">
                <a16:creationId xmlns:a16="http://schemas.microsoft.com/office/drawing/2014/main" id="{630CDC40-690A-4572-8E6C-F852F589C734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31" name="Forme libre 5">
            <a:extLst>
              <a:ext uri="{FF2B5EF4-FFF2-40B4-BE49-F238E27FC236}">
                <a16:creationId xmlns:a16="http://schemas.microsoft.com/office/drawing/2014/main" id="{0CBE04A5-557D-4ED8-9367-4965DF872CB7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33" name="Forme libre 5">
            <a:extLst>
              <a:ext uri="{FF2B5EF4-FFF2-40B4-BE49-F238E27FC236}">
                <a16:creationId xmlns:a16="http://schemas.microsoft.com/office/drawing/2014/main" id="{18C1D1A8-8F8A-49D6-AD02-B410DE26F0BE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35" name="Forme libre 5">
            <a:extLst>
              <a:ext uri="{FF2B5EF4-FFF2-40B4-BE49-F238E27FC236}">
                <a16:creationId xmlns:a16="http://schemas.microsoft.com/office/drawing/2014/main" id="{0919F9FD-AAF0-47C3-BF09-F46DC2147B65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37" name="Forme libre 5">
            <a:extLst>
              <a:ext uri="{FF2B5EF4-FFF2-40B4-BE49-F238E27FC236}">
                <a16:creationId xmlns:a16="http://schemas.microsoft.com/office/drawing/2014/main" id="{37375F0B-BC73-4249-8F6A-670E30ED9D64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39" name="Forme libre 5">
            <a:extLst>
              <a:ext uri="{FF2B5EF4-FFF2-40B4-BE49-F238E27FC236}">
                <a16:creationId xmlns:a16="http://schemas.microsoft.com/office/drawing/2014/main" id="{21E5C0A4-FAA3-4924-9412-BBA867E80D39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41" name="Forme libre 5">
            <a:extLst>
              <a:ext uri="{FF2B5EF4-FFF2-40B4-BE49-F238E27FC236}">
                <a16:creationId xmlns:a16="http://schemas.microsoft.com/office/drawing/2014/main" id="{DA9355A1-AFF3-49B5-8161-79FD9B4B2D14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240882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confetti bleu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rtlCol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pPr rtl="0"/>
            <a:r>
              <a:rPr lang="fr-FR" noProof="0"/>
              <a:t>Titre de section avec bordure</a:t>
            </a:r>
          </a:p>
        </p:txBody>
      </p:sp>
      <p:sp>
        <p:nvSpPr>
          <p:cNvPr id="6" name="Espace réservé du texte 4">
            <a:extLst>
              <a:ext uri="{FF2B5EF4-FFF2-40B4-BE49-F238E27FC236}">
                <a16:creationId xmlns:a16="http://schemas.microsoft.com/office/drawing/2014/main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r-FR" noProof="0"/>
              <a:t>Insérer du contenu ici</a:t>
            </a:r>
          </a:p>
        </p:txBody>
      </p:sp>
      <p:sp>
        <p:nvSpPr>
          <p:cNvPr id="2" name="Forme libre 5">
            <a:extLst>
              <a:ext uri="{FF2B5EF4-FFF2-40B4-BE49-F238E27FC236}">
                <a16:creationId xmlns:a16="http://schemas.microsoft.com/office/drawing/2014/main" id="{2DC4114B-0609-4C4D-B543-47A78CCD924E}"/>
              </a:ext>
            </a:extLst>
          </p:cNvPr>
          <p:cNvSpPr>
            <a:spLocks/>
          </p:cNvSpPr>
          <p:nvPr userDrawn="1"/>
        </p:nvSpPr>
        <p:spPr bwMode="auto">
          <a:xfrm>
            <a:off x="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3" name="Forme libre 5">
            <a:extLst>
              <a:ext uri="{FF2B5EF4-FFF2-40B4-BE49-F238E27FC236}">
                <a16:creationId xmlns:a16="http://schemas.microsoft.com/office/drawing/2014/main" id="{F4991A45-6BE7-41F5-A26B-FEDE1476FA01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4" name="Forme libre 5">
            <a:extLst>
              <a:ext uri="{FF2B5EF4-FFF2-40B4-BE49-F238E27FC236}">
                <a16:creationId xmlns:a16="http://schemas.microsoft.com/office/drawing/2014/main" id="{1E524AC6-1148-4420-9876-811DD3A6CFA3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1" name="Forme libre 5">
            <a:extLst>
              <a:ext uri="{FF2B5EF4-FFF2-40B4-BE49-F238E27FC236}">
                <a16:creationId xmlns:a16="http://schemas.microsoft.com/office/drawing/2014/main" id="{3FB0D408-43F7-461D-BFDF-08A3F869B01B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1" name="Forme libre 5">
            <a:extLst>
              <a:ext uri="{FF2B5EF4-FFF2-40B4-BE49-F238E27FC236}">
                <a16:creationId xmlns:a16="http://schemas.microsoft.com/office/drawing/2014/main" id="{3BFEC4BA-AD08-41E5-B485-5D76779BD22C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3" name="Forme libre 5">
            <a:extLst>
              <a:ext uri="{FF2B5EF4-FFF2-40B4-BE49-F238E27FC236}">
                <a16:creationId xmlns:a16="http://schemas.microsoft.com/office/drawing/2014/main" id="{DCADCEEA-F24D-44AB-922F-8772E0343F65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5" name="Forme libre 5">
            <a:extLst>
              <a:ext uri="{FF2B5EF4-FFF2-40B4-BE49-F238E27FC236}">
                <a16:creationId xmlns:a16="http://schemas.microsoft.com/office/drawing/2014/main" id="{A787DE99-F548-4F27-BD73-008223ADC626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7" name="Forme libre 5">
            <a:extLst>
              <a:ext uri="{FF2B5EF4-FFF2-40B4-BE49-F238E27FC236}">
                <a16:creationId xmlns:a16="http://schemas.microsoft.com/office/drawing/2014/main" id="{7684DD24-7DDA-4D86-9D3A-4AF92794D2AB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29" name="Forme libre 5">
            <a:extLst>
              <a:ext uri="{FF2B5EF4-FFF2-40B4-BE49-F238E27FC236}">
                <a16:creationId xmlns:a16="http://schemas.microsoft.com/office/drawing/2014/main" id="{1B9B85DC-2B9F-4D61-8259-DFBAE7153C86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31" name="Forme libre 5">
            <a:extLst>
              <a:ext uri="{FF2B5EF4-FFF2-40B4-BE49-F238E27FC236}">
                <a16:creationId xmlns:a16="http://schemas.microsoft.com/office/drawing/2014/main" id="{A3C2DDF8-77DE-44E7-82EB-BD2B109B8FDF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33" name="Forme libre 5">
            <a:extLst>
              <a:ext uri="{FF2B5EF4-FFF2-40B4-BE49-F238E27FC236}">
                <a16:creationId xmlns:a16="http://schemas.microsoft.com/office/drawing/2014/main" id="{FA74D4D0-7595-4C86-991E-ACC5FA41CC6C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35" name="Forme libre 5">
            <a:extLst>
              <a:ext uri="{FF2B5EF4-FFF2-40B4-BE49-F238E27FC236}">
                <a16:creationId xmlns:a16="http://schemas.microsoft.com/office/drawing/2014/main" id="{23157884-97DA-4B49-BAA8-4F244EF86883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37" name="Forme libre 5">
            <a:extLst>
              <a:ext uri="{FF2B5EF4-FFF2-40B4-BE49-F238E27FC236}">
                <a16:creationId xmlns:a16="http://schemas.microsoft.com/office/drawing/2014/main" id="{07CDB3B0-5CB6-43DA-A0C1-5990C23AB10D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39" name="Forme libre 5">
            <a:extLst>
              <a:ext uri="{FF2B5EF4-FFF2-40B4-BE49-F238E27FC236}">
                <a16:creationId xmlns:a16="http://schemas.microsoft.com/office/drawing/2014/main" id="{A932886D-EB20-4026-9D6E-687F61B1AA23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41" name="Forme libre 5">
            <a:extLst>
              <a:ext uri="{FF2B5EF4-FFF2-40B4-BE49-F238E27FC236}">
                <a16:creationId xmlns:a16="http://schemas.microsoft.com/office/drawing/2014/main" id="{3E812D95-DE21-4AE5-8F40-2DB182F3DEB9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43" name="Forme libre 5">
            <a:extLst>
              <a:ext uri="{FF2B5EF4-FFF2-40B4-BE49-F238E27FC236}">
                <a16:creationId xmlns:a16="http://schemas.microsoft.com/office/drawing/2014/main" id="{210B2D4F-6E86-4287-8EA1-EA3A728A112A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45" name="Forme libre 5">
            <a:extLst>
              <a:ext uri="{FF2B5EF4-FFF2-40B4-BE49-F238E27FC236}">
                <a16:creationId xmlns:a16="http://schemas.microsoft.com/office/drawing/2014/main" id="{1E976474-73A7-4C5B-9BBB-2F877FE899E6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47" name="Forme libre 5">
            <a:extLst>
              <a:ext uri="{FF2B5EF4-FFF2-40B4-BE49-F238E27FC236}">
                <a16:creationId xmlns:a16="http://schemas.microsoft.com/office/drawing/2014/main" id="{465A6564-AC40-4493-A583-1FFB6C3E9DD9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49" name="Forme libre 5">
            <a:extLst>
              <a:ext uri="{FF2B5EF4-FFF2-40B4-BE49-F238E27FC236}">
                <a16:creationId xmlns:a16="http://schemas.microsoft.com/office/drawing/2014/main" id="{6954C064-7CB0-4288-BE96-E91AC7F876F2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51" name="Forme libre 5">
            <a:extLst>
              <a:ext uri="{FF2B5EF4-FFF2-40B4-BE49-F238E27FC236}">
                <a16:creationId xmlns:a16="http://schemas.microsoft.com/office/drawing/2014/main" id="{90BB86D8-7370-4CF9-8DCC-597757CFC2FB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53" name="Forme libre 5">
            <a:extLst>
              <a:ext uri="{FF2B5EF4-FFF2-40B4-BE49-F238E27FC236}">
                <a16:creationId xmlns:a16="http://schemas.microsoft.com/office/drawing/2014/main" id="{D8B61089-5F8D-4533-AFA2-5E4CFABC7955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55" name="Forme libre 5">
            <a:extLst>
              <a:ext uri="{FF2B5EF4-FFF2-40B4-BE49-F238E27FC236}">
                <a16:creationId xmlns:a16="http://schemas.microsoft.com/office/drawing/2014/main" id="{C3DAA582-A4E2-4D0D-9142-F0A4E91DF0FF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57" name="Forme libre 5">
            <a:extLst>
              <a:ext uri="{FF2B5EF4-FFF2-40B4-BE49-F238E27FC236}">
                <a16:creationId xmlns:a16="http://schemas.microsoft.com/office/drawing/2014/main" id="{0330153D-7AC7-4FEE-B014-E16DDA9F990D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59" name="Forme libre 5">
            <a:extLst>
              <a:ext uri="{FF2B5EF4-FFF2-40B4-BE49-F238E27FC236}">
                <a16:creationId xmlns:a16="http://schemas.microsoft.com/office/drawing/2014/main" id="{9FE05360-0BAD-4CD0-912B-2EFB0A93B25F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61" name="Forme libre 5">
            <a:extLst>
              <a:ext uri="{FF2B5EF4-FFF2-40B4-BE49-F238E27FC236}">
                <a16:creationId xmlns:a16="http://schemas.microsoft.com/office/drawing/2014/main" id="{2BB69768-4BF4-4369-941D-7F83EA731EC1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63" name="Forme libre 5">
            <a:extLst>
              <a:ext uri="{FF2B5EF4-FFF2-40B4-BE49-F238E27FC236}">
                <a16:creationId xmlns:a16="http://schemas.microsoft.com/office/drawing/2014/main" id="{51F585F2-FB0F-4846-9CD2-11F7FF96FD97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17" name="Forme libre 5">
            <a:extLst>
              <a:ext uri="{FF2B5EF4-FFF2-40B4-BE49-F238E27FC236}">
                <a16:creationId xmlns:a16="http://schemas.microsoft.com/office/drawing/2014/main" id="{CBE3430D-F606-4308-B49E-D9AAD7125090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19" name="Forme libre 5">
            <a:extLst>
              <a:ext uri="{FF2B5EF4-FFF2-40B4-BE49-F238E27FC236}">
                <a16:creationId xmlns:a16="http://schemas.microsoft.com/office/drawing/2014/main" id="{DBCBDCF3-6847-4191-A872-E8389FEBE08D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21" name="Forme libre 5">
            <a:extLst>
              <a:ext uri="{FF2B5EF4-FFF2-40B4-BE49-F238E27FC236}">
                <a16:creationId xmlns:a16="http://schemas.microsoft.com/office/drawing/2014/main" id="{1F7B483D-EB1A-45B5-B1AD-0EAE7F64763C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23" name="Forme libre 5">
            <a:extLst>
              <a:ext uri="{FF2B5EF4-FFF2-40B4-BE49-F238E27FC236}">
                <a16:creationId xmlns:a16="http://schemas.microsoft.com/office/drawing/2014/main" id="{B3466B6D-9C19-4F9A-8173-BC98E52B1023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25" name="Forme libre 5">
            <a:extLst>
              <a:ext uri="{FF2B5EF4-FFF2-40B4-BE49-F238E27FC236}">
                <a16:creationId xmlns:a16="http://schemas.microsoft.com/office/drawing/2014/main" id="{9C4E25A9-A7F7-4238-B98D-A72344849620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27" name="Forme libre 5">
            <a:extLst>
              <a:ext uri="{FF2B5EF4-FFF2-40B4-BE49-F238E27FC236}">
                <a16:creationId xmlns:a16="http://schemas.microsoft.com/office/drawing/2014/main" id="{582162BB-6F36-41B5-B5AD-B7FD4177E530}"/>
              </a:ext>
            </a:extLst>
          </p:cNvPr>
          <p:cNvSpPr>
            <a:spLocks/>
          </p:cNvSpPr>
          <p:nvPr userDrawn="1"/>
        </p:nvSpPr>
        <p:spPr bwMode="auto">
          <a:xfrm>
            <a:off x="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29" name="Forme libre 5">
            <a:extLst>
              <a:ext uri="{FF2B5EF4-FFF2-40B4-BE49-F238E27FC236}">
                <a16:creationId xmlns:a16="http://schemas.microsoft.com/office/drawing/2014/main" id="{652516D9-F1FA-4063-ADA2-9B081A2D5A2E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31" name="Forme libre 5">
            <a:extLst>
              <a:ext uri="{FF2B5EF4-FFF2-40B4-BE49-F238E27FC236}">
                <a16:creationId xmlns:a16="http://schemas.microsoft.com/office/drawing/2014/main" id="{1C6A6B49-4641-48E9-8819-769AAE00B198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33" name="Forme libre 5">
            <a:extLst>
              <a:ext uri="{FF2B5EF4-FFF2-40B4-BE49-F238E27FC236}">
                <a16:creationId xmlns:a16="http://schemas.microsoft.com/office/drawing/2014/main" id="{B1530B27-CB32-4FD6-ADCD-696B9A77D606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35" name="Forme libre 5">
            <a:extLst>
              <a:ext uri="{FF2B5EF4-FFF2-40B4-BE49-F238E27FC236}">
                <a16:creationId xmlns:a16="http://schemas.microsoft.com/office/drawing/2014/main" id="{BAFEEEB6-FF84-414F-A371-D3F809A1C86D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37" name="Forme libre 5">
            <a:extLst>
              <a:ext uri="{FF2B5EF4-FFF2-40B4-BE49-F238E27FC236}">
                <a16:creationId xmlns:a16="http://schemas.microsoft.com/office/drawing/2014/main" id="{0F8F801F-06E9-4E1C-A137-226729983354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39" name="Forme libre 5">
            <a:extLst>
              <a:ext uri="{FF2B5EF4-FFF2-40B4-BE49-F238E27FC236}">
                <a16:creationId xmlns:a16="http://schemas.microsoft.com/office/drawing/2014/main" id="{3062C679-537B-4565-B111-60C31A15ACF4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41" name="Forme libre 5">
            <a:extLst>
              <a:ext uri="{FF2B5EF4-FFF2-40B4-BE49-F238E27FC236}">
                <a16:creationId xmlns:a16="http://schemas.microsoft.com/office/drawing/2014/main" id="{887EEB3A-4213-464A-87A3-D2DAF47421F5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43" name="Forme libre 5">
            <a:extLst>
              <a:ext uri="{FF2B5EF4-FFF2-40B4-BE49-F238E27FC236}">
                <a16:creationId xmlns:a16="http://schemas.microsoft.com/office/drawing/2014/main" id="{ADC86261-F90C-45E0-A168-7581A8C02C38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45" name="Forme libre 5">
            <a:extLst>
              <a:ext uri="{FF2B5EF4-FFF2-40B4-BE49-F238E27FC236}">
                <a16:creationId xmlns:a16="http://schemas.microsoft.com/office/drawing/2014/main" id="{504DD272-AA18-4EE6-AA29-9F6F74F23909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47" name="Forme libre 5">
            <a:extLst>
              <a:ext uri="{FF2B5EF4-FFF2-40B4-BE49-F238E27FC236}">
                <a16:creationId xmlns:a16="http://schemas.microsoft.com/office/drawing/2014/main" id="{8BCD198C-85D1-4065-9D67-82D3B38E1C37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49" name="Forme libre 5">
            <a:extLst>
              <a:ext uri="{FF2B5EF4-FFF2-40B4-BE49-F238E27FC236}">
                <a16:creationId xmlns:a16="http://schemas.microsoft.com/office/drawing/2014/main" id="{2900C489-4586-4F04-BD13-FF483556032E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51" name="Forme libre 5">
            <a:extLst>
              <a:ext uri="{FF2B5EF4-FFF2-40B4-BE49-F238E27FC236}">
                <a16:creationId xmlns:a16="http://schemas.microsoft.com/office/drawing/2014/main" id="{FFF75EF5-F4A4-47DF-B2E8-27AF735DAE67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53" name="Forme libre 5">
            <a:extLst>
              <a:ext uri="{FF2B5EF4-FFF2-40B4-BE49-F238E27FC236}">
                <a16:creationId xmlns:a16="http://schemas.microsoft.com/office/drawing/2014/main" id="{0C8AD0A5-DBDC-4519-871E-FE913951AE59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55" name="Forme libre 5">
            <a:extLst>
              <a:ext uri="{FF2B5EF4-FFF2-40B4-BE49-F238E27FC236}">
                <a16:creationId xmlns:a16="http://schemas.microsoft.com/office/drawing/2014/main" id="{5417658F-66B2-4FE7-A854-CC3AE0F7EB74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57" name="Forme libre 5">
            <a:extLst>
              <a:ext uri="{FF2B5EF4-FFF2-40B4-BE49-F238E27FC236}">
                <a16:creationId xmlns:a16="http://schemas.microsoft.com/office/drawing/2014/main" id="{A81C42B8-9501-457C-9DBC-BA397001DE6B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59" name="Forme libre 5">
            <a:extLst>
              <a:ext uri="{FF2B5EF4-FFF2-40B4-BE49-F238E27FC236}">
                <a16:creationId xmlns:a16="http://schemas.microsoft.com/office/drawing/2014/main" id="{1E20BB75-9E81-42DF-B4BF-5B6987919CEC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61" name="Forme libre 5">
            <a:extLst>
              <a:ext uri="{FF2B5EF4-FFF2-40B4-BE49-F238E27FC236}">
                <a16:creationId xmlns:a16="http://schemas.microsoft.com/office/drawing/2014/main" id="{D01EE500-D7A1-4352-BAD2-B850ACC4BC6A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63" name="Forme libre 5">
            <a:extLst>
              <a:ext uri="{FF2B5EF4-FFF2-40B4-BE49-F238E27FC236}">
                <a16:creationId xmlns:a16="http://schemas.microsoft.com/office/drawing/2014/main" id="{1587723F-EB9C-433F-ACA5-343CDE53B4CA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65" name="Forme libre 5">
            <a:extLst>
              <a:ext uri="{FF2B5EF4-FFF2-40B4-BE49-F238E27FC236}">
                <a16:creationId xmlns:a16="http://schemas.microsoft.com/office/drawing/2014/main" id="{3B89FD7D-E9C3-4C00-9808-59AAFB03163F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67" name="Forme libre 5">
            <a:extLst>
              <a:ext uri="{FF2B5EF4-FFF2-40B4-BE49-F238E27FC236}">
                <a16:creationId xmlns:a16="http://schemas.microsoft.com/office/drawing/2014/main" id="{6E04DD36-8E16-472A-941F-022D2E9A88A8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69" name="Forme libre 5">
            <a:extLst>
              <a:ext uri="{FF2B5EF4-FFF2-40B4-BE49-F238E27FC236}">
                <a16:creationId xmlns:a16="http://schemas.microsoft.com/office/drawing/2014/main" id="{12E1B3B0-875B-4233-B21E-CFCC3D054FB2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71" name="Forme libre 5">
            <a:extLst>
              <a:ext uri="{FF2B5EF4-FFF2-40B4-BE49-F238E27FC236}">
                <a16:creationId xmlns:a16="http://schemas.microsoft.com/office/drawing/2014/main" id="{EEFA6ADA-AE04-43D9-AEBA-6D4B6101D19D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73" name="Forme libre 5">
            <a:extLst>
              <a:ext uri="{FF2B5EF4-FFF2-40B4-BE49-F238E27FC236}">
                <a16:creationId xmlns:a16="http://schemas.microsoft.com/office/drawing/2014/main" id="{EF5B0E26-2791-4B14-B592-172C2FAC6FE5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75" name="Forme libre 5">
            <a:extLst>
              <a:ext uri="{FF2B5EF4-FFF2-40B4-BE49-F238E27FC236}">
                <a16:creationId xmlns:a16="http://schemas.microsoft.com/office/drawing/2014/main" id="{7CDA8C23-F3D0-475C-8B0B-D2483AECFAB8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77" name="Forme libre 5">
            <a:extLst>
              <a:ext uri="{FF2B5EF4-FFF2-40B4-BE49-F238E27FC236}">
                <a16:creationId xmlns:a16="http://schemas.microsoft.com/office/drawing/2014/main" id="{A6895141-163A-4201-B333-6467D533F440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79" name="Forme libre 5">
            <a:extLst>
              <a:ext uri="{FF2B5EF4-FFF2-40B4-BE49-F238E27FC236}">
                <a16:creationId xmlns:a16="http://schemas.microsoft.com/office/drawing/2014/main" id="{96857859-9A05-4D31-8334-CDC677051A05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81" name="Forme libre 5">
            <a:extLst>
              <a:ext uri="{FF2B5EF4-FFF2-40B4-BE49-F238E27FC236}">
                <a16:creationId xmlns:a16="http://schemas.microsoft.com/office/drawing/2014/main" id="{EBBC59FD-BB44-465C-9882-47450B890D91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83" name="Forme libre 5">
            <a:extLst>
              <a:ext uri="{FF2B5EF4-FFF2-40B4-BE49-F238E27FC236}">
                <a16:creationId xmlns:a16="http://schemas.microsoft.com/office/drawing/2014/main" id="{B55E93B0-6435-4CBB-9B59-5C2C61984C86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85" name="Forme libre 5">
            <a:extLst>
              <a:ext uri="{FF2B5EF4-FFF2-40B4-BE49-F238E27FC236}">
                <a16:creationId xmlns:a16="http://schemas.microsoft.com/office/drawing/2014/main" id="{CB08B145-8F37-4A8A-A4CE-4438007E168A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  <p:sp>
        <p:nvSpPr>
          <p:cNvPr id="187" name="Forme libre 5">
            <a:extLst>
              <a:ext uri="{FF2B5EF4-FFF2-40B4-BE49-F238E27FC236}">
                <a16:creationId xmlns:a16="http://schemas.microsoft.com/office/drawing/2014/main" id="{3B0D020A-90FC-400F-B7B5-63FC994068E4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4100711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tif inférieur noi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texte 4">
            <a:extLst>
              <a:ext uri="{FF2B5EF4-FFF2-40B4-BE49-F238E27FC236}">
                <a16:creationId xmlns:a16="http://schemas.microsoft.com/office/drawing/2014/main" id="{1EEF53A4-35A6-4E43-B220-67DA381C591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r-FR" noProof="0"/>
              <a:t>Insérer du contenu ici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07724906-4405-47F4-B533-7291B003B0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rtlCol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pPr rtl="0"/>
            <a:r>
              <a:rPr lang="fr-FR" noProof="0"/>
              <a:t>Insérer du texte ici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9C8B4846-4E60-4E5B-9695-28F923D1D7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523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tif inférieur blanc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>
            <a:extLst>
              <a:ext uri="{FF2B5EF4-FFF2-40B4-BE49-F238E27FC236}">
                <a16:creationId xmlns:a16="http://schemas.microsoft.com/office/drawing/2014/main" id="{BC00585D-E155-409A-899A-29BDF4E57F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6577"/>
            <a:ext cx="10668000" cy="615553"/>
          </a:xfrm>
          <a:noFill/>
        </p:spPr>
        <p:txBody>
          <a:bodyPr wrap="square" lIns="91440" tIns="0" rIns="91440" bIns="0" rtlCol="0" anchor="b" anchorCtr="0">
            <a:spAutoFit/>
          </a:bodyPr>
          <a:lstStyle>
            <a:lvl1pPr algn="l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accent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pPr rtl="0"/>
            <a:r>
              <a:rPr lang="fr-FR" noProof="0"/>
              <a:t>Insérer du texte ici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944D9B-AA15-4DB5-AE58-0FA514F6FE8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1790699"/>
            <a:ext cx="10668000" cy="685800"/>
          </a:xfrm>
          <a:prstGeom prst="rect">
            <a:avLst/>
          </a:prstGeom>
          <a:noFill/>
        </p:spPr>
        <p:txBody>
          <a:bodyPr wrap="square" lIns="91440" tIns="0" rIns="91440" bIns="0" rtlCol="0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r-FR" noProof="0"/>
              <a:t>Insérer du contenu ici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D8AAE41-A985-425A-934D-615BBE3602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009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8E561F27-0FD3-42DA-880A-4169417CFED1}" type="datetime1">
              <a:rPr lang="fr-FR" altLang="en-US" noProof="0" smtClean="0"/>
              <a:t>16/04/2025</a:t>
            </a:fld>
            <a:endParaRPr lang="fr-FR" altLang="en-US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fr-FR" altLang="en-US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8402A1B0-4691-41D9-84E0-69D594EAA3FE}" type="slidenum">
              <a:rPr lang="fr-FR" altLang="en-US" noProof="0" smtClean="0"/>
              <a:pPr/>
              <a:t>‹N°›</a:t>
            </a:fld>
            <a:endParaRPr lang="fr-FR" altLang="en-US" noProof="0"/>
          </a:p>
        </p:txBody>
      </p:sp>
    </p:spTree>
    <p:extLst>
      <p:ext uri="{BB962C8B-B14F-4D97-AF65-F5344CB8AC3E}">
        <p14:creationId xmlns:p14="http://schemas.microsoft.com/office/powerpoint/2010/main" val="34296904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  <p:sldLayoutId id="2147483688" r:id="rId2"/>
    <p:sldLayoutId id="2147483702" r:id="rId3"/>
    <p:sldLayoutId id="2147483699" r:id="rId4"/>
    <p:sldLayoutId id="2147483701" r:id="rId5"/>
    <p:sldLayoutId id="2147483700" r:id="rId6"/>
    <p:sldLayoutId id="2147483703" r:id="rId7"/>
    <p:sldLayoutId id="2147483690" r:id="rId8"/>
    <p:sldLayoutId id="2147483704" r:id="rId9"/>
    <p:sldLayoutId id="2147483691" r:id="rId10"/>
    <p:sldLayoutId id="214748369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hyperlink" Target="https://aleap.be/" TargetMode="External"/><Relationship Id="rId7" Type="http://schemas.openxmlformats.org/officeDocument/2006/relationships/hyperlink" Target="https://www.risome.be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fdss.be/fr/" TargetMode="External"/><Relationship Id="rId5" Type="http://schemas.openxmlformats.org/officeDocument/2006/relationships/hyperlink" Target="https://www.codef.be/" TargetMode="External"/><Relationship Id="rId4" Type="http://schemas.openxmlformats.org/officeDocument/2006/relationships/hyperlink" Target="https://www.caips.b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D2DB031-9003-4F74-A88F-FE2A2ABABC72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4100052" y="3016045"/>
            <a:ext cx="7698658" cy="2235200"/>
          </a:xfrm>
        </p:spPr>
        <p:txBody>
          <a:bodyPr rtlCol="0" anchor="ctr">
            <a:noAutofit/>
          </a:bodyPr>
          <a:lstStyle/>
          <a:p>
            <a:pPr rtl="0" eaLnBrk="1" hangingPunct="1"/>
            <a:r>
              <a:rPr lang="fr-FR" sz="5400" b="1" dirty="0">
                <a:solidFill>
                  <a:srgbClr val="007788"/>
                </a:solidFill>
                <a:latin typeface="Aptos" panose="020B0004020202020204" pitchFamily="34" charset="0"/>
              </a:rPr>
              <a:t>Le rôle des</a:t>
            </a:r>
            <a:br>
              <a:rPr lang="fr-FR" sz="5400" b="1" dirty="0">
                <a:solidFill>
                  <a:srgbClr val="007788"/>
                </a:solidFill>
                <a:latin typeface="Aptos" panose="020B0004020202020204" pitchFamily="34" charset="0"/>
              </a:rPr>
            </a:br>
            <a:r>
              <a:rPr lang="fr-FR" sz="5400" b="1" dirty="0">
                <a:solidFill>
                  <a:srgbClr val="007788"/>
                </a:solidFill>
                <a:latin typeface="Aptos" panose="020B0004020202020204" pitchFamily="34" charset="0"/>
              </a:rPr>
              <a:t>fédérations sectorielles</a:t>
            </a:r>
            <a:br>
              <a:rPr lang="fr-FR" sz="5400" b="1" dirty="0">
                <a:solidFill>
                  <a:srgbClr val="007788"/>
                </a:solidFill>
                <a:latin typeface="Aptos" panose="020B0004020202020204" pitchFamily="34" charset="0"/>
              </a:rPr>
            </a:br>
            <a:br>
              <a:rPr lang="fr-FR" b="1" dirty="0">
                <a:solidFill>
                  <a:srgbClr val="007788"/>
                </a:solidFill>
                <a:latin typeface="Aptos" panose="020B0004020202020204" pitchFamily="34" charset="0"/>
              </a:rPr>
            </a:br>
            <a:r>
              <a:rPr lang="fr-FR" sz="3200" dirty="0">
                <a:solidFill>
                  <a:srgbClr val="007788"/>
                </a:solidFill>
                <a:latin typeface="Aptos" panose="020B0004020202020204" pitchFamily="34" charset="0"/>
              </a:rPr>
              <a:t>Colloque du CAI - 18/04/2025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F51FC8B6-8709-6247-FE9A-A7B798BD3F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574612"/>
            <a:ext cx="5547841" cy="1140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26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6DAF3745-4FDE-4B04-A987-B2BA56B0C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065871"/>
            <a:ext cx="6477000" cy="1189038"/>
          </a:xfrm>
        </p:spPr>
        <p:txBody>
          <a:bodyPr rtlCol="0"/>
          <a:lstStyle/>
          <a:p>
            <a:pPr rtl="0"/>
            <a:r>
              <a:rPr lang="fr-FR" sz="6000" dirty="0">
                <a:solidFill>
                  <a:srgbClr val="007788"/>
                </a:solidFill>
                <a:latin typeface="Aptos" panose="020B0004020202020204" pitchFamily="34" charset="0"/>
              </a:rPr>
              <a:t>Merci</a:t>
            </a:r>
            <a:endParaRPr lang="fr-FR" sz="6000" dirty="0">
              <a:latin typeface="Aptos" panose="020B0004020202020204" pitchFamily="34" charset="0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3C429D3-9201-23A9-2E42-0B0CAC9136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5001988"/>
            <a:ext cx="5547841" cy="1140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236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F84004F6-2668-4FC1-838D-4ECB627E3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671" y="411162"/>
            <a:ext cx="10554928" cy="935857"/>
          </a:xfrm>
        </p:spPr>
        <p:txBody>
          <a:bodyPr rtlCol="0"/>
          <a:lstStyle/>
          <a:p>
            <a:pPr rtl="0">
              <a:lnSpc>
                <a:spcPct val="100000"/>
              </a:lnSpc>
            </a:pPr>
            <a:r>
              <a:rPr lang="fr-FR" dirty="0">
                <a:latin typeface="Aptos" panose="020B0004020202020204" pitchFamily="34" charset="0"/>
              </a:rPr>
              <a:t>Types de fédérations</a:t>
            </a:r>
          </a:p>
        </p:txBody>
      </p:sp>
      <p:sp>
        <p:nvSpPr>
          <p:cNvPr id="9219" name="Rectangle 8">
            <a:extLst>
              <a:ext uri="{FF2B5EF4-FFF2-40B4-BE49-F238E27FC236}">
                <a16:creationId xmlns:a16="http://schemas.microsoft.com/office/drawing/2014/main" id="{A17D04F1-4318-4DD6-B27E-D66AE4D426B2}"/>
              </a:ext>
            </a:extLst>
          </p:cNvPr>
          <p:cNvSpPr>
            <a:spLocks noGrp="1" noChangeArrowheads="1"/>
          </p:cNvSpPr>
          <p:nvPr>
            <p:ph type="body" sz="quarter" idx="11"/>
          </p:nvPr>
        </p:nvSpPr>
        <p:spPr>
          <a:xfrm>
            <a:off x="722671" y="1347019"/>
            <a:ext cx="11090788" cy="4621162"/>
          </a:xfrm>
        </p:spPr>
        <p:txBody>
          <a:bodyPr rtlCol="0">
            <a:noAutofit/>
          </a:bodyPr>
          <a:lstStyle/>
          <a:p>
            <a:pPr algn="just">
              <a:lnSpc>
                <a:spcPct val="100000"/>
              </a:lnSpc>
              <a:spcBef>
                <a:spcPts val="1200"/>
              </a:spcBef>
              <a:buNone/>
            </a:pPr>
            <a:r>
              <a:rPr lang="fr-BE" sz="18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Au sein du monde associatif / du secteur à profit social, différence entre :</a:t>
            </a:r>
          </a:p>
          <a:p>
            <a:pPr lvl="0" algn="just">
              <a:lnSpc>
                <a:spcPct val="100000"/>
              </a:lnSpc>
              <a:spcBef>
                <a:spcPts val="1200"/>
              </a:spcBef>
            </a:pPr>
            <a:r>
              <a:rPr lang="fr-BE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Fédération d’employeurs </a:t>
            </a:r>
            <a:r>
              <a:rPr lang="fr-BE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(patronale) : </a:t>
            </a:r>
          </a:p>
          <a:p>
            <a:pPr marL="342900" indent="-342900" algn="just">
              <a:lnSpc>
                <a:spcPct val="10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fr-BE" sz="1800" b="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</a:t>
            </a:r>
            <a:r>
              <a:rPr lang="fr-BE" sz="18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eprésente les affiliés dans leur rôle d’employeurs : dialogue social, CP, fonds sectoriels, législation travail, subventionnement emplois, statuts/barèmes travailleurs, RH, etc.</a:t>
            </a:r>
          </a:p>
          <a:p>
            <a:pPr marL="342900" indent="-342900" algn="just">
              <a:lnSpc>
                <a:spcPct val="10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fr-BE" sz="18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Articulations en entités englobantes - Exemples : </a:t>
            </a:r>
            <a:r>
              <a:rPr lang="fr-BE" sz="1800" b="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Fesefa</a:t>
            </a:r>
            <a:r>
              <a:rPr lang="fr-BE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–</a:t>
            </a:r>
            <a:r>
              <a:rPr lang="fr-BE" sz="18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fr-BE" sz="1800" b="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CESSoC</a:t>
            </a:r>
            <a:r>
              <a:rPr lang="fr-BE" sz="18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- UNIPSO…</a:t>
            </a:r>
          </a:p>
          <a:p>
            <a:pPr lvl="0" algn="just">
              <a:lnSpc>
                <a:spcPct val="100000"/>
              </a:lnSpc>
              <a:spcBef>
                <a:spcPts val="1200"/>
              </a:spcBef>
            </a:pPr>
            <a:r>
              <a:rPr lang="fr-BE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Fédération sectorielle </a:t>
            </a:r>
            <a:r>
              <a:rPr lang="fr-BE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 algn="just">
              <a:lnSpc>
                <a:spcPct val="10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fr-BE" sz="1800" b="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</a:t>
            </a:r>
            <a:r>
              <a:rPr lang="fr-BE" sz="18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ouvre un domaine </a:t>
            </a:r>
            <a:r>
              <a:rPr lang="fr-BE" sz="1800" b="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d’activités délimité et propose aux affiliés conseil (réglementaire, financier, administratif…), mise en réseau (échanges, projets…), mutualisations (outils, services…), défense des intérêts (des opérateurs, professionnels et publics) e.a. vis-à-vis des autorités de tutelle</a:t>
            </a:r>
            <a:endParaRPr lang="fr-BE" sz="1800" b="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fr-BE" sz="1800" b="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Avec reconnaissance publique ou non, </a:t>
            </a:r>
            <a:r>
              <a:rPr lang="fr-BE" sz="18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subventionnée ou non</a:t>
            </a:r>
          </a:p>
          <a:p>
            <a:pPr marL="342900" lvl="0" indent="-342900" algn="just">
              <a:lnSpc>
                <a:spcPct val="10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fr-BE" sz="1800" b="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</a:t>
            </a:r>
            <a:r>
              <a:rPr lang="fr-BE" sz="18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avorise la cohérence et la pertinence sectorielles (aux plans politique, réglementaire, administratif…) 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</a:pPr>
            <a:r>
              <a:rPr lang="fr-BE" sz="18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Certaines fédérations cumulent les deux rôles</a:t>
            </a:r>
          </a:p>
          <a:p>
            <a:pPr marL="0" lvl="1" indent="0" rtl="0">
              <a:lnSpc>
                <a:spcPct val="100000"/>
              </a:lnSpc>
              <a:spcBef>
                <a:spcPts val="1200"/>
              </a:spcBef>
              <a:buNone/>
            </a:pPr>
            <a:endParaRPr lang="fr-FR" altLang="en-US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99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AD761E-6338-A935-FED2-6823266896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D91EE243-3468-97EB-2A73-AE78DDE7F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277" y="1650027"/>
            <a:ext cx="6477000" cy="631058"/>
          </a:xfrm>
        </p:spPr>
        <p:txBody>
          <a:bodyPr rtlCol="0"/>
          <a:lstStyle/>
          <a:p>
            <a:pPr rtl="0"/>
            <a:r>
              <a:rPr lang="fr-FR" dirty="0">
                <a:solidFill>
                  <a:srgbClr val="007788"/>
                </a:solidFill>
                <a:latin typeface="Aptos" panose="020B0004020202020204" pitchFamily="34" charset="0"/>
              </a:rPr>
              <a:t>Genèse</a:t>
            </a:r>
            <a:endParaRPr lang="fr-FR" dirty="0">
              <a:latin typeface="Aptos" panose="020B0004020202020204" pitchFamily="34" charset="0"/>
            </a:endParaRPr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16470A74-6696-0BAB-20F5-01476EDA50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1277" y="2376052"/>
            <a:ext cx="6727723" cy="4401728"/>
          </a:xfrm>
        </p:spPr>
        <p:txBody>
          <a:bodyPr rtlCol="0">
            <a:normAutofit fontScale="92500"/>
          </a:bodyPr>
          <a:lstStyle/>
          <a:p>
            <a:pPr marL="342900" lvl="0" indent="-342900" algn="just">
              <a:lnSpc>
                <a:spcPct val="11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fr-BE" sz="18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 secteur ILI émerge d’initiatives citoyennes et associatives dont certaines étaient déjà actives et fédérées dans des secteurs connexes (exemples : CISP, service social…)</a:t>
            </a:r>
          </a:p>
          <a:p>
            <a:pPr marL="342900" lvl="0" indent="-342900" algn="just">
              <a:lnSpc>
                <a:spcPct val="11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fr-BE" sz="18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Progressivement, plusieurs fédérations préexistantes développent des services spécifiques ILI</a:t>
            </a:r>
          </a:p>
          <a:p>
            <a:pPr marL="342900" lvl="0" indent="-342900" algn="just">
              <a:lnSpc>
                <a:spcPct val="11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fr-BE" sz="1800" b="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</a:t>
            </a:r>
            <a:r>
              <a:rPr lang="fr-BE" sz="18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 réseau COPILI voit le jour</a:t>
            </a:r>
          </a:p>
          <a:p>
            <a:pPr marL="342900" lvl="0" indent="-342900" algn="just">
              <a:lnSpc>
                <a:spcPct val="11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fr-BE" sz="1800" b="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</a:t>
            </a:r>
            <a:r>
              <a:rPr lang="fr-BE" sz="18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lusieurs réformes décrétales ont eu lieu (création Parcours d’Intégration 2015 - révision 2018 - révision 2025)</a:t>
            </a:r>
          </a:p>
          <a:p>
            <a:pPr marL="342900" indent="-342900" algn="just">
              <a:lnSpc>
                <a:spcPct val="11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fr-BE" sz="1800" b="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</a:t>
            </a:r>
            <a:r>
              <a:rPr lang="fr-BE" sz="18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esoin </a:t>
            </a:r>
            <a:r>
              <a:rPr lang="fr-BE" sz="1800" b="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accru d’accompagnement (complexification procédures) et </a:t>
            </a:r>
            <a:r>
              <a:rPr lang="fr-BE" sz="18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 représentation sectorielle (velléités de rationaliser le secteur)</a:t>
            </a:r>
          </a:p>
          <a:p>
            <a:pPr marL="342900" indent="-342900" algn="just">
              <a:lnSpc>
                <a:spcPct val="11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fr-BE" sz="18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Volonté des ILI de parler d’une seule voix (mieux entendue) et intérêt des autorités wallonnes à avoir un interlocuteur clair</a:t>
            </a:r>
          </a:p>
        </p:txBody>
      </p:sp>
      <p:sp>
        <p:nvSpPr>
          <p:cNvPr id="4" name="Espace réservé du texte 1">
            <a:extLst>
              <a:ext uri="{FF2B5EF4-FFF2-40B4-BE49-F238E27FC236}">
                <a16:creationId xmlns:a16="http://schemas.microsoft.com/office/drawing/2014/main" id="{397F3AF3-6866-8C68-AC78-6DE9EF396DE8}"/>
              </a:ext>
            </a:extLst>
          </p:cNvPr>
          <p:cNvSpPr txBox="1">
            <a:spLocks/>
          </p:cNvSpPr>
          <p:nvPr/>
        </p:nvSpPr>
        <p:spPr>
          <a:xfrm>
            <a:off x="7964129" y="393296"/>
            <a:ext cx="3952568" cy="14912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</a:pPr>
            <a:r>
              <a:rPr lang="fr-BE" b="0" kern="100" dirty="0">
                <a:solidFill>
                  <a:schemeClr val="tx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Coupole née en 2024 à l’initiative des </a:t>
            </a:r>
            <a:r>
              <a:rPr lang="fr-BE" kern="100" dirty="0">
                <a:solidFill>
                  <a:schemeClr val="tx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5 fédérations</a:t>
            </a:r>
            <a:r>
              <a:rPr lang="fr-BE" b="0" kern="100" dirty="0">
                <a:solidFill>
                  <a:schemeClr val="tx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d’ILI</a:t>
            </a:r>
          </a:p>
          <a:p>
            <a:pPr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</a:pPr>
            <a:r>
              <a:rPr lang="fr-BE" b="0" kern="100" dirty="0">
                <a:solidFill>
                  <a:schemeClr val="tx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Jusqu’à présent sans personnalité juridique ni financement propre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29021EF3-89FF-0AA1-5E5E-5D504D3EE2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159" y="347986"/>
            <a:ext cx="5547841" cy="1140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94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A3EA6602-30A1-4051-A288-1510D0F07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80703" y="1512240"/>
            <a:ext cx="6477000" cy="793047"/>
          </a:xfrm>
        </p:spPr>
        <p:txBody>
          <a:bodyPr rtlCol="0"/>
          <a:lstStyle/>
          <a:p>
            <a:pPr algn="r" rtl="0"/>
            <a:r>
              <a:rPr lang="fr-FR" dirty="0">
                <a:solidFill>
                  <a:schemeClr val="accent5"/>
                </a:solidFill>
                <a:latin typeface="Aptos" panose="020B0004020202020204" pitchFamily="34" charset="0"/>
              </a:rPr>
              <a:t>Rôle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3316BC9-7937-4417-B232-1B37F47960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60490" y="1797376"/>
            <a:ext cx="7197213" cy="4524766"/>
          </a:xfrm>
        </p:spPr>
        <p:txBody>
          <a:bodyPr rtlCol="0">
            <a:noAutofit/>
          </a:bodyPr>
          <a:lstStyle/>
          <a:p>
            <a:pPr lvl="0" algn="just">
              <a:lnSpc>
                <a:spcPct val="100000"/>
              </a:lnSpc>
              <a:spcBef>
                <a:spcPts val="1200"/>
              </a:spcBef>
            </a:pPr>
            <a:r>
              <a:rPr lang="fr-B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Missions</a:t>
            </a:r>
            <a:r>
              <a:rPr lang="fr-BE" sz="17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: </a:t>
            </a:r>
          </a:p>
          <a:p>
            <a:pPr marL="285750" lvl="0" indent="-285750" algn="just">
              <a:lnSpc>
                <a:spcPct val="10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fr-BE" sz="17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Défense des intérêts de toutes les ILI (affiliées ou non) vis-à-vis des interlocuteurs politiques, institutionnels, médiatiques, etc.</a:t>
            </a:r>
          </a:p>
          <a:p>
            <a:pPr marL="285750" indent="-285750" algn="just">
              <a:lnSpc>
                <a:spcPct val="10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fr-BE" sz="17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Diffusion d’infos (</a:t>
            </a:r>
            <a:r>
              <a:rPr lang="fr-BE" sz="1700" b="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interne et externe au secteur) </a:t>
            </a:r>
            <a:r>
              <a:rPr lang="fr-BE" sz="17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sur problématiques sociale, politique, réglementaire, juridique, financière, économique, pédagogique, éthique… touchant au devenir des ILI et de </a:t>
            </a:r>
            <a:r>
              <a:rPr lang="fr-BE" sz="1700" b="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leurs publics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</a:pPr>
            <a:r>
              <a:rPr lang="fr-BE" sz="1700" b="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fr-B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Fonctionnement</a:t>
            </a:r>
            <a:r>
              <a:rPr lang="fr-BE" sz="17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:</a:t>
            </a:r>
          </a:p>
          <a:p>
            <a:pPr marL="285750" lvl="0" indent="-285750" algn="just">
              <a:lnSpc>
                <a:spcPct val="10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fr-BE" sz="17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Partage d’informations, analyse stratégique et décisions au consensus (chambre d’écho des convergences)</a:t>
            </a:r>
          </a:p>
          <a:p>
            <a:pPr marL="285750" lvl="0" indent="-285750" algn="just">
              <a:lnSpc>
                <a:spcPct val="10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fr-BE" sz="1700" b="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</a:t>
            </a:r>
            <a:r>
              <a:rPr lang="fr-BE" sz="17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viter redondance avec l’action des </a:t>
            </a:r>
            <a:r>
              <a:rPr lang="fr-BE" sz="1700" b="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fédés</a:t>
            </a:r>
            <a:r>
              <a:rPr lang="fr-BE" sz="17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membres et celle des partenaires</a:t>
            </a:r>
          </a:p>
          <a:p>
            <a:pPr lvl="0" algn="just">
              <a:lnSpc>
                <a:spcPct val="100000"/>
              </a:lnSpc>
              <a:spcBef>
                <a:spcPts val="1200"/>
              </a:spcBef>
            </a:pPr>
            <a:r>
              <a:rPr lang="fr-B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Valeurs </a:t>
            </a:r>
            <a:r>
              <a:rPr lang="fr-BE" sz="17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  <a:p>
            <a:pPr marL="285750" lvl="0" indent="-285750" algn="just">
              <a:lnSpc>
                <a:spcPct val="10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fr-BE" sz="1700" b="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Intégration interculturelle, </a:t>
            </a:r>
            <a:r>
              <a:rPr lang="fr-BE" sz="17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transversalité, émancipation, lutte contre les discriminations systémiques, coopération, pluralisme, indépendance…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06E896C-9214-5B71-88FF-EC74C8979C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862" y="293531"/>
            <a:ext cx="5547841" cy="1140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488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3CB04343-9DEF-63BA-B611-08AE42FAAD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20111"/>
            <a:ext cx="7729138" cy="5702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669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FD9E38B3-4686-8247-9625-49018D29F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5301" y="776267"/>
            <a:ext cx="9141397" cy="615553"/>
          </a:xfrm>
        </p:spPr>
        <p:txBody>
          <a:bodyPr rtlCol="0"/>
          <a:lstStyle/>
          <a:p>
            <a:pPr rtl="0"/>
            <a:r>
              <a:rPr lang="fr-FR" dirty="0">
                <a:latin typeface="Aptos" panose="020B0004020202020204" pitchFamily="34" charset="0"/>
              </a:rPr>
              <a:t>Triple maillage des </a:t>
            </a:r>
            <a:r>
              <a:rPr lang="fr-FR" dirty="0" err="1">
                <a:latin typeface="Aptos" panose="020B0004020202020204" pitchFamily="34" charset="0"/>
              </a:rPr>
              <a:t>fédés</a:t>
            </a:r>
            <a:r>
              <a:rPr lang="fr-FR" dirty="0">
                <a:latin typeface="Aptos" panose="020B0004020202020204" pitchFamily="34" charset="0"/>
              </a:rPr>
              <a:t> sectorielles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7DCBA01B-ECA4-4938-872A-B38BEB13AC0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4298" y="1661647"/>
            <a:ext cx="3554360" cy="4542508"/>
          </a:xfrm>
        </p:spPr>
        <p:txBody>
          <a:bodyPr rtlCol="0"/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fr-BE" sz="1700" b="1" kern="100" dirty="0">
                <a:solidFill>
                  <a:schemeClr val="accent5">
                    <a:lumMod val="60000"/>
                    <a:lumOff val="4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Maillage vertical (ascendant)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fr-BE" sz="17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(1</a:t>
            </a:r>
            <a:r>
              <a:rPr lang="fr-BE" sz="1700" kern="100" baseline="300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ère</a:t>
            </a:r>
            <a:r>
              <a:rPr lang="fr-BE" sz="17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2</a:t>
            </a:r>
            <a:r>
              <a:rPr lang="fr-BE" sz="1700" kern="100" baseline="300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ème</a:t>
            </a:r>
            <a:r>
              <a:rPr lang="fr-BE" sz="17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3</a:t>
            </a:r>
            <a:r>
              <a:rPr lang="fr-BE" sz="1700" kern="100" baseline="300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ème</a:t>
            </a:r>
            <a:r>
              <a:rPr lang="fr-BE" sz="17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ligne)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endParaRPr lang="fr-BE" sz="800" b="1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buNone/>
            </a:pPr>
            <a:r>
              <a:rPr lang="fr-B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Légitimité &amp; enjeux de fond procèdent de la base</a:t>
            </a:r>
          </a:p>
          <a:p>
            <a:pPr>
              <a:lnSpc>
                <a:spcPct val="100000"/>
              </a:lnSpc>
              <a:spcBef>
                <a:spcPts val="1200"/>
              </a:spcBef>
              <a:buNone/>
            </a:pPr>
            <a:r>
              <a:rPr lang="fr-BE" sz="17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fr-B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Importance de l’affiliation</a:t>
            </a:r>
          </a:p>
          <a:p>
            <a:pPr>
              <a:lnSpc>
                <a:spcPct val="100000"/>
              </a:lnSpc>
              <a:spcBef>
                <a:spcPts val="1200"/>
              </a:spcBef>
              <a:buNone/>
            </a:pPr>
            <a:r>
              <a:rPr lang="fr-B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Consolider fédérations et inter fédération sectorielles</a:t>
            </a:r>
          </a:p>
          <a:p>
            <a:pPr marL="285750" indent="-285750">
              <a:lnSpc>
                <a:spcPct val="100000"/>
              </a:lnSpc>
              <a:spcBef>
                <a:spcPts val="1200"/>
              </a:spcBef>
              <a:buFont typeface="Wingdings" panose="05000000000000000000" pitchFamily="2" charset="2"/>
              <a:buChar char="à"/>
            </a:pPr>
            <a:r>
              <a:rPr lang="fr-BE" sz="17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</a:t>
            </a:r>
            <a:r>
              <a:rPr lang="fr-B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eilleure assise des représentants</a:t>
            </a:r>
          </a:p>
          <a:p>
            <a:pPr marL="285750" indent="-285750">
              <a:lnSpc>
                <a:spcPct val="100000"/>
              </a:lnSpc>
              <a:spcBef>
                <a:spcPts val="1200"/>
              </a:spcBef>
              <a:buFont typeface="Wingdings" panose="05000000000000000000" pitchFamily="2" charset="2"/>
              <a:buChar char="à"/>
            </a:pPr>
            <a:r>
              <a:rPr lang="fr-B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Meilleur accompagnement des opérateurs</a:t>
            </a:r>
          </a:p>
          <a:p>
            <a:pPr rtl="0">
              <a:lnSpc>
                <a:spcPct val="100000"/>
              </a:lnSpc>
              <a:spcBef>
                <a:spcPts val="1200"/>
              </a:spcBef>
            </a:pPr>
            <a:endParaRPr lang="fr-FR" sz="1700" dirty="0">
              <a:latin typeface="Aptos" panose="020B0004020202020204" pitchFamily="34" charset="0"/>
            </a:endParaRPr>
          </a:p>
        </p:txBody>
      </p:sp>
      <p:sp>
        <p:nvSpPr>
          <p:cNvPr id="2" name="Espace réservé du texte 5">
            <a:extLst>
              <a:ext uri="{FF2B5EF4-FFF2-40B4-BE49-F238E27FC236}">
                <a16:creationId xmlns:a16="http://schemas.microsoft.com/office/drawing/2014/main" id="{B74E8F57-0BFB-1BE3-06B6-19E6200D7DCA}"/>
              </a:ext>
            </a:extLst>
          </p:cNvPr>
          <p:cNvSpPr txBox="1">
            <a:spLocks/>
          </p:cNvSpPr>
          <p:nvPr/>
        </p:nvSpPr>
        <p:spPr>
          <a:xfrm>
            <a:off x="8195187" y="1661647"/>
            <a:ext cx="3760838" cy="4542508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fr-BE" sz="1700" b="1" kern="100" dirty="0">
                <a:solidFill>
                  <a:schemeClr val="accent5">
                    <a:lumMod val="60000"/>
                    <a:lumOff val="40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Maillage horizontal (pluridirectionnel)</a:t>
            </a:r>
          </a:p>
          <a:p>
            <a:pPr>
              <a:lnSpc>
                <a:spcPct val="100000"/>
              </a:lnSpc>
              <a:spcBef>
                <a:spcPts val="1200"/>
              </a:spcBef>
              <a:buNone/>
            </a:pPr>
            <a:endParaRPr lang="fr-BE" sz="800" kern="100" dirty="0">
              <a:solidFill>
                <a:schemeClr val="accent5">
                  <a:lumMod val="60000"/>
                  <a:lumOff val="40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buNone/>
            </a:pPr>
            <a:r>
              <a:rPr lang="fr-B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Convergence des luttes, transversalité</a:t>
            </a:r>
          </a:p>
          <a:p>
            <a:pPr lvl="0">
              <a:lnSpc>
                <a:spcPct val="100000"/>
              </a:lnSpc>
              <a:spcBef>
                <a:spcPts val="1200"/>
              </a:spcBef>
            </a:pPr>
            <a:r>
              <a:rPr lang="fr-B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1° au sein d’un même secteur (ex : </a:t>
            </a:r>
            <a:r>
              <a:rPr lang="fr-BE" sz="17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DisCRI</a:t>
            </a:r>
            <a:r>
              <a:rPr lang="fr-B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Coordination MENA…)</a:t>
            </a:r>
          </a:p>
          <a:p>
            <a:pPr lvl="0">
              <a:lnSpc>
                <a:spcPct val="100000"/>
              </a:lnSpc>
              <a:spcBef>
                <a:spcPts val="1200"/>
              </a:spcBef>
            </a:pPr>
            <a:r>
              <a:rPr lang="fr-B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2° avec des secteurs proches (ex : ISP, services sociaux, CPAS…)</a:t>
            </a:r>
          </a:p>
          <a:p>
            <a:pPr lvl="0">
              <a:lnSpc>
                <a:spcPct val="100000"/>
              </a:lnSpc>
              <a:spcBef>
                <a:spcPts val="1200"/>
              </a:spcBef>
            </a:pPr>
            <a:r>
              <a:rPr lang="fr-B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3° avec tout le non-marchand (ex : culture, santé…)</a:t>
            </a:r>
          </a:p>
          <a:p>
            <a:pPr>
              <a:lnSpc>
                <a:spcPct val="100000"/>
              </a:lnSpc>
              <a:spcBef>
                <a:spcPts val="1200"/>
              </a:spcBef>
              <a:buNone/>
            </a:pPr>
            <a:r>
              <a:rPr lang="fr-BE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D’autant plus nécessaire dans un</a:t>
            </a:r>
            <a:r>
              <a:rPr lang="fr-BE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climat politique défavorable à tout niveau (régional, fédéral et international)</a:t>
            </a:r>
          </a:p>
          <a:p>
            <a:pPr fontAlgn="auto">
              <a:lnSpc>
                <a:spcPct val="100000"/>
              </a:lnSpc>
              <a:spcBef>
                <a:spcPts val="1200"/>
              </a:spcBef>
            </a:pPr>
            <a:endParaRPr lang="fr-FR" sz="1700" dirty="0">
              <a:latin typeface="Aptos" panose="020B0004020202020204" pitchFamily="34" charset="0"/>
            </a:endParaRPr>
          </a:p>
        </p:txBody>
      </p:sp>
      <p:sp>
        <p:nvSpPr>
          <p:cNvPr id="3" name="Espace réservé du texte 5">
            <a:extLst>
              <a:ext uri="{FF2B5EF4-FFF2-40B4-BE49-F238E27FC236}">
                <a16:creationId xmlns:a16="http://schemas.microsoft.com/office/drawing/2014/main" id="{F15784F3-65DC-3C9B-74C7-2635CC86F8C0}"/>
              </a:ext>
            </a:extLst>
          </p:cNvPr>
          <p:cNvSpPr txBox="1">
            <a:spLocks/>
          </p:cNvSpPr>
          <p:nvPr/>
        </p:nvSpPr>
        <p:spPr>
          <a:xfrm>
            <a:off x="4308985" y="1651810"/>
            <a:ext cx="3574027" cy="4542508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fr-BE" sz="1700" b="1" kern="100" dirty="0"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Maillage diagonal (organique)</a:t>
            </a:r>
          </a:p>
          <a:p>
            <a:pPr>
              <a:lnSpc>
                <a:spcPct val="100000"/>
              </a:lnSpc>
              <a:spcBef>
                <a:spcPts val="1200"/>
              </a:spcBef>
              <a:buNone/>
            </a:pPr>
            <a:endParaRPr lang="fr-BE" sz="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buNone/>
            </a:pPr>
            <a:r>
              <a:rPr lang="fr-BE" sz="17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Cultiver c</a:t>
            </a:r>
            <a:r>
              <a:rPr lang="fr-BE" sz="17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onfiance/c</a:t>
            </a:r>
            <a:r>
              <a:rPr lang="fr-B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oopération avec :</a:t>
            </a:r>
          </a:p>
          <a:p>
            <a:pPr marL="342900" lvl="0" indent="-342900">
              <a:lnSpc>
                <a:spcPct val="10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fr-B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Les administrations</a:t>
            </a:r>
          </a:p>
          <a:p>
            <a:pPr marL="342900" lvl="0" indent="-342900">
              <a:lnSpc>
                <a:spcPct val="10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fr-B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Les mandataires publics</a:t>
            </a:r>
          </a:p>
          <a:p>
            <a:pPr marL="285750" indent="-285750">
              <a:lnSpc>
                <a:spcPct val="100000"/>
              </a:lnSpc>
              <a:spcBef>
                <a:spcPts val="1200"/>
              </a:spcBef>
              <a:buFont typeface="Wingdings" panose="05000000000000000000" pitchFamily="2" charset="2"/>
              <a:buChar char="à"/>
            </a:pPr>
            <a:r>
              <a:rPr lang="fr-BE" sz="17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</a:t>
            </a:r>
            <a:r>
              <a:rPr lang="fr-B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oncertation réelle </a:t>
            </a:r>
            <a:r>
              <a:rPr lang="fr-BE" sz="17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(espaces formels </a:t>
            </a:r>
            <a:r>
              <a:rPr lang="fr-BE" sz="1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et informels)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fr-BE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Freins : dynamiques politiques, rapports de force entre acteurs, inertie bureaucratique, déficit de moyens…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fr-BE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Leviers </a:t>
            </a:r>
            <a:r>
              <a:rPr lang="fr-BE" sz="1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bonne gouvernance, Charte </a:t>
            </a:r>
            <a:r>
              <a:rPr lang="fr-BE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associative, poids, structuration, professionnalisme et indépendance des fédérations sectorielles</a:t>
            </a:r>
          </a:p>
        </p:txBody>
      </p:sp>
    </p:spTree>
    <p:extLst>
      <p:ext uri="{BB962C8B-B14F-4D97-AF65-F5344CB8AC3E}">
        <p14:creationId xmlns:p14="http://schemas.microsoft.com/office/powerpoint/2010/main" val="80354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FD9E38B3-4686-8247-9625-49018D29F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algn="l" rtl="0"/>
            <a:r>
              <a:rPr lang="fr-FR" sz="4000" b="1" dirty="0">
                <a:solidFill>
                  <a:schemeClr val="tx1"/>
                </a:solidFill>
                <a:latin typeface="Aptos" panose="020B0004020202020204" pitchFamily="34" charset="0"/>
              </a:rPr>
              <a:t>Réalisations COFI</a:t>
            </a:r>
            <a:endParaRPr lang="fr-FR" b="1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7155E1D-F4AD-41A7-B948-E2D246CCFE8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25301" y="3231209"/>
            <a:ext cx="7799387" cy="1822572"/>
          </a:xfrm>
        </p:spPr>
        <p:txBody>
          <a:bodyPr rtlCol="0"/>
          <a:lstStyle/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Présentées sur un double axe selon la nature de l’action :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endParaRPr lang="fr-BE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Axe 1 : </a:t>
            </a:r>
            <a:r>
              <a:rPr lang="fr-BE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Spécifique</a:t>
            </a:r>
            <a:r>
              <a:rPr lang="fr-BE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(rôle expert) </a:t>
            </a:r>
            <a:r>
              <a:rPr lang="fr-BE" sz="20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&lt;&gt;</a:t>
            </a:r>
            <a:r>
              <a:rPr lang="fr-BE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fr-BE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Transversal</a:t>
            </a:r>
            <a:r>
              <a:rPr lang="fr-BE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(rôle politique)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fr-BE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Axe 2 : </a:t>
            </a:r>
            <a:r>
              <a:rPr lang="fr-BE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Concertation</a:t>
            </a:r>
            <a:r>
              <a:rPr lang="fr-BE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(rôle partenarial) &lt;&gt; </a:t>
            </a:r>
            <a:r>
              <a:rPr lang="fr-BE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Interpellation</a:t>
            </a:r>
            <a:r>
              <a:rPr lang="fr-BE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(rôle militant)</a:t>
            </a:r>
          </a:p>
          <a:p>
            <a:pPr rtl="0"/>
            <a:endParaRPr lang="fr-FR" sz="2000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761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Zone de texte 2">
            <a:extLst>
              <a:ext uri="{FF2B5EF4-FFF2-40B4-BE49-F238E27FC236}">
                <a16:creationId xmlns:a16="http://schemas.microsoft.com/office/drawing/2014/main" id="{9BB842E7-2A11-1A29-4225-59E20CCC55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9651" y="114299"/>
            <a:ext cx="2019300" cy="288925"/>
          </a:xfrm>
          <a:prstGeom prst="rect">
            <a:avLst/>
          </a:prstGeom>
          <a:solidFill>
            <a:srgbClr val="F69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BE" altLang="fr-FR" sz="1200" b="0" i="0" u="none" strike="noStrike" cap="none" normalizeH="0" baseline="0" dirty="0">
                <a:ln>
                  <a:noFill/>
                </a:ln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Interpellation (rôle militant)</a:t>
            </a:r>
            <a:endParaRPr kumimoji="0" lang="fr-BE" altLang="fr-FR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29" name="Text Box 1">
            <a:extLst>
              <a:ext uri="{FF2B5EF4-FFF2-40B4-BE49-F238E27FC236}">
                <a16:creationId xmlns:a16="http://schemas.microsoft.com/office/drawing/2014/main" id="{50E61D94-84BB-EB1E-4D16-6543C4BD28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288" y="5859890"/>
            <a:ext cx="2232025" cy="288925"/>
          </a:xfrm>
          <a:prstGeom prst="rect">
            <a:avLst/>
          </a:prstGeom>
          <a:solidFill>
            <a:srgbClr val="F69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BE" altLang="fr-FR" sz="1200" b="0" i="0" u="none" strike="noStrike" cap="none" normalizeH="0" baseline="0" dirty="0">
                <a:ln>
                  <a:noFill/>
                </a:ln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Concertation (rôle partenarial)</a:t>
            </a:r>
            <a:endParaRPr kumimoji="0" lang="fr-BE" altLang="fr-FR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30" name="Text Box 3">
            <a:extLst>
              <a:ext uri="{FF2B5EF4-FFF2-40B4-BE49-F238E27FC236}">
                <a16:creationId xmlns:a16="http://schemas.microsoft.com/office/drawing/2014/main" id="{3CCF2181-4963-D0E1-3087-086EACD0685B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472849" y="3883730"/>
            <a:ext cx="1714500" cy="276225"/>
          </a:xfrm>
          <a:prstGeom prst="rect">
            <a:avLst/>
          </a:prstGeom>
          <a:solidFill>
            <a:srgbClr val="F69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0" i="0" u="none" strike="noStrike" cap="none" normalizeH="0" baseline="0" dirty="0">
                <a:ln>
                  <a:noFill/>
                </a:ln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Spécifique (rôle expert)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31" name="Text Box 2">
            <a:extLst>
              <a:ext uri="{FF2B5EF4-FFF2-40B4-BE49-F238E27FC236}">
                <a16:creationId xmlns:a16="http://schemas.microsoft.com/office/drawing/2014/main" id="{74DCF03F-75AB-3AF8-4593-5D88151B3A07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10819129" y="3877379"/>
            <a:ext cx="1949450" cy="288925"/>
          </a:xfrm>
          <a:prstGeom prst="rect">
            <a:avLst/>
          </a:prstGeom>
          <a:solidFill>
            <a:srgbClr val="F69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0" i="0" u="none" strike="noStrike" cap="none" normalizeH="0" baseline="0" dirty="0">
                <a:ln>
                  <a:noFill/>
                </a:ln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Transversal (rôle politique)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2" name="Tableau 31">
            <a:extLst>
              <a:ext uri="{FF2B5EF4-FFF2-40B4-BE49-F238E27FC236}">
                <a16:creationId xmlns:a16="http://schemas.microsoft.com/office/drawing/2014/main" id="{56B94433-5739-DC6A-4C65-7BA9820FAD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9234441"/>
              </p:ext>
            </p:extLst>
          </p:nvPr>
        </p:nvGraphicFramePr>
        <p:xfrm>
          <a:off x="522513" y="378705"/>
          <a:ext cx="11133576" cy="5522739"/>
        </p:xfrm>
        <a:graphic>
          <a:graphicData uri="http://schemas.openxmlformats.org/drawingml/2006/table">
            <a:tbl>
              <a:tblPr firstRow="1" firstCol="1" bandRow="1"/>
              <a:tblGrid>
                <a:gridCol w="5566788">
                  <a:extLst>
                    <a:ext uri="{9D8B030D-6E8A-4147-A177-3AD203B41FA5}">
                      <a16:colId xmlns:a16="http://schemas.microsoft.com/office/drawing/2014/main" val="3703525181"/>
                    </a:ext>
                  </a:extLst>
                </a:gridCol>
                <a:gridCol w="5566788">
                  <a:extLst>
                    <a:ext uri="{9D8B030D-6E8A-4147-A177-3AD203B41FA5}">
                      <a16:colId xmlns:a16="http://schemas.microsoft.com/office/drawing/2014/main" val="2021463380"/>
                    </a:ext>
                  </a:extLst>
                </a:gridCol>
              </a:tblGrid>
              <a:tr h="3587259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Courriers au Ministre </a:t>
                      </a: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pour demander des avancées (budget, critères, processus…)</a:t>
                      </a: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Suggestion de </a:t>
                      </a: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questions parlementaires </a:t>
                      </a: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 Commission du Parlement wallon</a:t>
                      </a: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Invitation du Ministre </a:t>
                      </a: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à visiter des opérateurs de terrain</a:t>
                      </a: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Notes propositionnelles </a:t>
                      </a: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relatives au contenu de la </a:t>
                      </a: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réforme</a:t>
                      </a: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décrétale/réglementaire</a:t>
                      </a: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Note propositionnelle </a:t>
                      </a: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relative au contenu de la </a:t>
                      </a: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circulaire</a:t>
                      </a: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interprétative</a:t>
                      </a: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Enquête</a:t>
                      </a: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de type </a:t>
                      </a: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Baromètre</a:t>
                      </a: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sur la situation des structures ILI</a:t>
                      </a: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Développement d’un </a:t>
                      </a: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logo</a:t>
                      </a: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pour conférer aux ILI une identité visuelle commune</a:t>
                      </a: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Rencontre</a:t>
                      </a: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avec le </a:t>
                      </a: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cabinet</a:t>
                      </a: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du Ministre</a:t>
                      </a:r>
                    </a:p>
                  </a:txBody>
                  <a:tcPr marL="45723" marR="45723" marT="0" marB="0" anchor="ctr">
                    <a:lnL>
                      <a:noFill/>
                    </a:lnL>
                    <a:lnR w="12700" cap="flat" cmpd="sng" algn="ctr">
                      <a:solidFill>
                        <a:srgbClr val="F69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69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Participation à la </a:t>
                      </a: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manifestation nationale </a:t>
                      </a: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du Non-Marchand du 22/05</a:t>
                      </a: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Relais/signature de </a:t>
                      </a: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cartes blanches </a:t>
                      </a: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dénonçant le sort réservé aux migrants et aux services qui les accompagnent</a:t>
                      </a: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Communiqués de presse </a:t>
                      </a: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pour exprimer l’attente d’une réforme et de changements de gouvernance</a:t>
                      </a: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Rédaction d’un </a:t>
                      </a: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Mémorandum</a:t>
                      </a: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sectoriel</a:t>
                      </a: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en vue des élections de 2024</a:t>
                      </a: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Organisation d’un </a:t>
                      </a: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événement politique de débat </a:t>
                      </a: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au prélude aux élections de 2024</a:t>
                      </a: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BE" sz="14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Participation à une </a:t>
                      </a: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note d’interpellation </a:t>
                      </a: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pour prise en compte des personnes étrangères dans le </a:t>
                      </a: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Plan de Lutte contre la Pauvreté</a:t>
                      </a:r>
                    </a:p>
                  </a:txBody>
                  <a:tcPr marL="45723" marR="45723" marT="0" marB="0" anchor="ctr">
                    <a:lnL w="12700" cap="flat" cmpd="sng" algn="ctr">
                      <a:solidFill>
                        <a:srgbClr val="F69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69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6032364"/>
                  </a:ext>
                </a:extLst>
              </a:tr>
              <a:tr h="1890196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Mandats et participation </a:t>
                      </a: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active au sein des </a:t>
                      </a: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organes de concertation </a:t>
                      </a: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de la politique wallonne d’intégration (à renouveler) </a:t>
                      </a: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Participation à chaque </a:t>
                      </a: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réunion sectorielle </a:t>
                      </a: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convoquée par les autorités wallonnes</a:t>
                      </a: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Interventions dans le cadre d’</a:t>
                      </a: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événements</a:t>
                      </a: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divers organisés par des </a:t>
                      </a: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CRI</a:t>
                      </a: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Propositions techniques</a:t>
                      </a: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(via GT) pour l’amélioration de documents et formulaires administratifs</a:t>
                      </a:r>
                    </a:p>
                  </a:txBody>
                  <a:tcPr marL="45723" marR="45723" marT="0" marB="0" anchor="ctr">
                    <a:lnL>
                      <a:noFill/>
                    </a:lnL>
                    <a:lnR w="12700" cap="flat" cmpd="sng" algn="ctr">
                      <a:solidFill>
                        <a:srgbClr val="F69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69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Mandats</a:t>
                      </a: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et participation active au sein de la </a:t>
                      </a: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Commission AIS </a:t>
                      </a: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du </a:t>
                      </a: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CESE</a:t>
                      </a: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Concertations</a:t>
                      </a: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avec le réseau </a:t>
                      </a: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COPILI</a:t>
                      </a: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sur les enjeux et stratégies concernant les ILI</a:t>
                      </a: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Dialogue</a:t>
                      </a: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régulier avec le </a:t>
                      </a:r>
                      <a:r>
                        <a:rPr lang="fr-BE" sz="1400" b="1" kern="100" dirty="0" err="1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DisCRI</a:t>
                      </a:r>
                      <a:endParaRPr lang="fr-BE" sz="14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Rencontre</a:t>
                      </a: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avec des </a:t>
                      </a:r>
                      <a:r>
                        <a:rPr lang="fr-BE" sz="14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acteurs de la politique flamande </a:t>
                      </a:r>
                      <a:r>
                        <a:rPr lang="fr-BE" sz="1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d’intégration</a:t>
                      </a:r>
                    </a:p>
                  </a:txBody>
                  <a:tcPr marL="45723" marR="45723" marT="0" marB="0" anchor="ctr">
                    <a:lnL w="12700" cap="flat" cmpd="sng" algn="ctr">
                      <a:solidFill>
                        <a:srgbClr val="F69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69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14042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D1262CD5-AD01-42E3-9173-97C12BB0D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9742" y="1847353"/>
            <a:ext cx="6477000" cy="787694"/>
          </a:xfrm>
        </p:spPr>
        <p:txBody>
          <a:bodyPr rtlCol="0"/>
          <a:lstStyle/>
          <a:p>
            <a:pPr algn="r" rtl="0"/>
            <a:r>
              <a:rPr lang="fr-FR" dirty="0">
                <a:solidFill>
                  <a:schemeClr val="accent5"/>
                </a:solidFill>
                <a:latin typeface="Aptos" panose="020B0004020202020204" pitchFamily="34" charset="0"/>
              </a:rPr>
              <a:t>Contacts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F99585A-5E1F-40FA-8E64-BB4F0461165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99742" y="2635047"/>
            <a:ext cx="6477000" cy="3838735"/>
          </a:xfrm>
        </p:spPr>
        <p:txBody>
          <a:bodyPr rtlCol="0">
            <a:no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32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ALEAP - </a:t>
            </a:r>
            <a:r>
              <a:rPr lang="fr-BE" sz="3200" b="0" u="sng" kern="100" dirty="0">
                <a:solidFill>
                  <a:srgbClr val="007788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https://aleap.be/</a:t>
            </a:r>
            <a:endParaRPr lang="fr-BE" sz="3200" b="0" kern="100" dirty="0">
              <a:solidFill>
                <a:srgbClr val="007788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32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CAIPS - </a:t>
            </a:r>
            <a:r>
              <a:rPr lang="fr-BE" sz="3200" b="0" u="sng" kern="100" dirty="0">
                <a:solidFill>
                  <a:srgbClr val="007788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https://www.caips.be/</a:t>
            </a:r>
            <a:endParaRPr lang="fr-BE" sz="3200" b="0" kern="100" dirty="0">
              <a:solidFill>
                <a:srgbClr val="007788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32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CODEF - </a:t>
            </a:r>
            <a:r>
              <a:rPr lang="fr-BE" sz="3200" b="0" u="sng" kern="100" dirty="0">
                <a:solidFill>
                  <a:srgbClr val="007788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https://www.codef.be/</a:t>
            </a:r>
            <a:endParaRPr lang="fr-BE" sz="3200" b="0" kern="100" dirty="0">
              <a:solidFill>
                <a:srgbClr val="007788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fr-BE" sz="3200" b="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FdSS</a:t>
            </a:r>
            <a:r>
              <a:rPr lang="fr-BE" sz="32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- </a:t>
            </a:r>
            <a:r>
              <a:rPr lang="fr-BE" sz="3200" b="0" u="sng" kern="100" dirty="0">
                <a:solidFill>
                  <a:srgbClr val="007788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https://www.fdss.be/fr/</a:t>
            </a:r>
            <a:endParaRPr lang="fr-BE" sz="3200" b="0" kern="100" dirty="0">
              <a:solidFill>
                <a:srgbClr val="007788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fr-BE" sz="3200" b="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Risome</a:t>
            </a:r>
            <a:r>
              <a:rPr lang="fr-BE" sz="3200" b="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- </a:t>
            </a:r>
            <a:r>
              <a:rPr lang="fr-BE" sz="3200" b="0" u="sng" kern="100" dirty="0">
                <a:solidFill>
                  <a:srgbClr val="007788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https://www.risome.be/</a:t>
            </a:r>
            <a:endParaRPr lang="fr-BE" sz="3200" b="0" kern="100" dirty="0">
              <a:solidFill>
                <a:srgbClr val="007788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9EB35AC9-5183-EA0F-28D8-39DC2AA917E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34928" y="474482"/>
            <a:ext cx="5547841" cy="1140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83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Custom 14">
      <a:dk1>
        <a:srgbClr val="000000"/>
      </a:dk1>
      <a:lt1>
        <a:srgbClr val="FFFFFF"/>
      </a:lt1>
      <a:dk2>
        <a:srgbClr val="000000"/>
      </a:dk2>
      <a:lt2>
        <a:srgbClr val="E6E6E6"/>
      </a:lt2>
      <a:accent1>
        <a:srgbClr val="0078D4"/>
      </a:accent1>
      <a:accent2>
        <a:srgbClr val="007788"/>
      </a:accent2>
      <a:accent3>
        <a:srgbClr val="297C2A"/>
      </a:accent3>
      <a:accent4>
        <a:srgbClr val="FF2625"/>
      </a:accent4>
      <a:accent5>
        <a:srgbClr val="FE4387"/>
      </a:accent5>
      <a:accent6>
        <a:srgbClr val="D7D7D7"/>
      </a:accent6>
      <a:hlink>
        <a:srgbClr val="51E5FF"/>
      </a:hlink>
      <a:folHlink>
        <a:srgbClr val="0078D4"/>
      </a:folHlink>
    </a:clrScheme>
    <a:fontScheme name="Custom 4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3231790_TF10230868_Win32" id="{928113AF-755E-47F7-B3A6-99D254E41EE2}" vid="{DB3A863D-E720-4EA3-B8F7-E29988DEBEF1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95d0d2-3a5e-4dac-80ff-68b36845c0e0" xsi:nil="true"/>
    <lcf76f155ced4ddcb4097134ff3c332f xmlns="01f710c1-796d-4ae0-a7a6-bad898af5378">
      <Terms xmlns="http://schemas.microsoft.com/office/infopath/2007/PartnerControls"/>
    </lcf76f155ced4ddcb4097134ff3c332f>
    <dateetheure xmlns="01f710c1-796d-4ae0-a7a6-bad898af5378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468A151B552F40B9046D1E84A085E0" ma:contentTypeVersion="16" ma:contentTypeDescription="Crée un document." ma:contentTypeScope="" ma:versionID="0e22b7ea7286382c85813350b9d55031">
  <xsd:schema xmlns:xsd="http://www.w3.org/2001/XMLSchema" xmlns:xs="http://www.w3.org/2001/XMLSchema" xmlns:p="http://schemas.microsoft.com/office/2006/metadata/properties" xmlns:ns2="01f710c1-796d-4ae0-a7a6-bad898af5378" xmlns:ns3="2395d0d2-3a5e-4dac-80ff-68b36845c0e0" targetNamespace="http://schemas.microsoft.com/office/2006/metadata/properties" ma:root="true" ma:fieldsID="41ef77feaadb2f8c19bcddda73339316" ns2:_="" ns3:_="">
    <xsd:import namespace="01f710c1-796d-4ae0-a7a6-bad898af5378"/>
    <xsd:import namespace="2395d0d2-3a5e-4dac-80ff-68b36845c0e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dateetheur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f710c1-796d-4ae0-a7a6-bad898af53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330aef56-91ba-411f-bfcc-17c6f30e3c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etheure" ma:index="23" nillable="true" ma:displayName="date et heure" ma:format="DateOnly" ma:internalName="dateetheur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95d0d2-3a5e-4dac-80ff-68b36845c0e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d4c419c-07ad-474d-a044-688493490961}" ma:internalName="TaxCatchAll" ma:showField="CatchAllData" ma:web="2395d0d2-3a5e-4dac-80ff-68b36845c0e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D4119F0-3CE7-4464-96A2-DC738A807A4F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1742117E-400D-4694-86A8-19C937AB78D3}"/>
</file>

<file path=customXml/itemProps3.xml><?xml version="1.0" encoding="utf-8"?>
<ds:datastoreItem xmlns:ds="http://schemas.openxmlformats.org/officeDocument/2006/customXml" ds:itemID="{6D318041-50D7-4E47-9BD9-FE885E42AC6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Présentation du Mois de l’héritage hispanique</Template>
  <TotalTime>224</TotalTime>
  <Words>948</Words>
  <Application>Microsoft Office PowerPoint</Application>
  <PresentationFormat>Grand écran</PresentationFormat>
  <Paragraphs>99</Paragraphs>
  <Slides>10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Aptos</vt:lpstr>
      <vt:lpstr>Arial</vt:lpstr>
      <vt:lpstr>Segoe UI</vt:lpstr>
      <vt:lpstr>Wingdings</vt:lpstr>
      <vt:lpstr>Thème Office</vt:lpstr>
      <vt:lpstr>Le rôle des fédérations sectorielles  Colloque du CAI - 18/04/2025</vt:lpstr>
      <vt:lpstr>Types de fédérations</vt:lpstr>
      <vt:lpstr>Genèse</vt:lpstr>
      <vt:lpstr>Rôle</vt:lpstr>
      <vt:lpstr>Présentation PowerPoint</vt:lpstr>
      <vt:lpstr>Triple maillage des fédés sectorielles</vt:lpstr>
      <vt:lpstr>Réalisations COFI</vt:lpstr>
      <vt:lpstr>Présentation PowerPoint</vt:lpstr>
      <vt:lpstr>Contacts</vt:lpstr>
      <vt:lpstr>Merci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Muriel Wiliquet</dc:creator>
  <cp:keywords/>
  <dc:description/>
  <cp:lastModifiedBy>Muriel Wiliquet</cp:lastModifiedBy>
  <cp:revision>27</cp:revision>
  <dcterms:created xsi:type="dcterms:W3CDTF">2025-04-07T16:14:28Z</dcterms:created>
  <dcterms:modified xsi:type="dcterms:W3CDTF">2025-04-16T09:48:34Z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0x01010025468A151B552F40B9046D1E84A085E0</vt:lpwstr>
  </property>
</Properties>
</file>